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37"/>
  </p:notesMasterIdLst>
  <p:sldIdLst>
    <p:sldId id="256" r:id="rId2"/>
    <p:sldId id="257" r:id="rId3"/>
    <p:sldId id="258" r:id="rId4"/>
    <p:sldId id="285" r:id="rId5"/>
    <p:sldId id="287" r:id="rId6"/>
    <p:sldId id="286" r:id="rId7"/>
    <p:sldId id="313" r:id="rId8"/>
    <p:sldId id="288" r:id="rId9"/>
    <p:sldId id="289" r:id="rId10"/>
    <p:sldId id="290" r:id="rId11"/>
    <p:sldId id="291" r:id="rId12"/>
    <p:sldId id="292" r:id="rId13"/>
    <p:sldId id="293" r:id="rId14"/>
    <p:sldId id="294" r:id="rId15"/>
    <p:sldId id="314" r:id="rId16"/>
    <p:sldId id="295" r:id="rId17"/>
    <p:sldId id="296" r:id="rId18"/>
    <p:sldId id="297" r:id="rId19"/>
    <p:sldId id="298" r:id="rId20"/>
    <p:sldId id="299" r:id="rId21"/>
    <p:sldId id="315" r:id="rId22"/>
    <p:sldId id="300" r:id="rId23"/>
    <p:sldId id="302" r:id="rId24"/>
    <p:sldId id="303" r:id="rId25"/>
    <p:sldId id="304" r:id="rId26"/>
    <p:sldId id="316" r:id="rId27"/>
    <p:sldId id="305" r:id="rId28"/>
    <p:sldId id="306" r:id="rId29"/>
    <p:sldId id="307" r:id="rId30"/>
    <p:sldId id="308" r:id="rId31"/>
    <p:sldId id="309" r:id="rId32"/>
    <p:sldId id="310" r:id="rId33"/>
    <p:sldId id="311" r:id="rId34"/>
    <p:sldId id="312" r:id="rId35"/>
    <p:sldId id="284" r:id="rId3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enhu chen" initials="wc" lastIdx="1" clrIdx="0">
    <p:extLst>
      <p:ext uri="{19B8F6BF-5375-455C-9EA6-DF929625EA0E}">
        <p15:presenceInfo xmlns:p15="http://schemas.microsoft.com/office/powerpoint/2012/main" userId="bb46b4f18ce4733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216"/>
    <p:restoredTop sz="97872"/>
  </p:normalViewPr>
  <p:slideViewPr>
    <p:cSldViewPr snapToGrid="0" snapToObjects="1">
      <p:cViewPr varScale="1">
        <p:scale>
          <a:sx n="109" d="100"/>
          <a:sy n="109" d="100"/>
        </p:scale>
        <p:origin x="140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commentAuthors" Target="commentAuthor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BLEU-4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WebNLG</c:v>
                </c:pt>
                <c:pt idx="1">
                  <c:v>E2ENLG</c:v>
                </c:pt>
                <c:pt idx="2">
                  <c:v>WikiBio</c:v>
                </c:pt>
                <c:pt idx="3">
                  <c:v>WeatherGOV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62</c:v>
                </c:pt>
                <c:pt idx="1">
                  <c:v>68</c:v>
                </c:pt>
                <c:pt idx="2">
                  <c:v>45</c:v>
                </c:pt>
                <c:pt idx="3">
                  <c:v>71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AB0-784B-AEC5-9AD64C7F8BA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30849968"/>
        <c:axId val="230851600"/>
      </c:barChart>
      <c:catAx>
        <c:axId val="2308499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30851600"/>
        <c:crosses val="autoZero"/>
        <c:auto val="1"/>
        <c:lblAlgn val="ctr"/>
        <c:lblOffset val="100"/>
        <c:noMultiLvlLbl val="0"/>
      </c:catAx>
      <c:valAx>
        <c:axId val="2308516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3084996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CCEEC6-5F0A-1740-8521-E5103526F12B}" type="datetimeFigureOut">
              <a:rPr kumimoji="1" lang="zh-TW" altLang="en-US" smtClean="0"/>
              <a:t>2020/11/23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A84E91-42AE-744B-98AE-4E159354058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753765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A84E91-42AE-744B-98AE-4E1593540584}" type="slidenum">
              <a:rPr kumimoji="1" lang="zh-TW" altLang="en-US" smtClean="0"/>
              <a:t>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039256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A84E91-42AE-744B-98AE-4E1593540584}" type="slidenum">
              <a:rPr kumimoji="1" lang="zh-TW" altLang="en-US" smtClean="0"/>
              <a:t>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065521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A84E91-42AE-744B-98AE-4E1593540584}" type="slidenum">
              <a:rPr kumimoji="1" lang="zh-TW" altLang="en-US" smtClean="0"/>
              <a:t>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598204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D480F-EE6E-824F-A41A-B9865ACBDDE0}" type="datetime1">
              <a:rPr lang="zh-TW" altLang="en-US" smtClean="0"/>
              <a:t>2020/11/23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62189-C438-DF4C-99F6-3D6C6F99A5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6351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CE748-1F3A-3F42-A48E-106E4F4AA026}" type="datetime1">
              <a:rPr lang="zh-TW" altLang="en-US" smtClean="0"/>
              <a:t>2020/11/23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62189-C438-DF4C-99F6-3D6C6F99A5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9858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73822-164F-D145-B49A-682014175099}" type="datetime1">
              <a:rPr lang="zh-TW" altLang="en-US" smtClean="0"/>
              <a:t>2020/11/23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62189-C438-DF4C-99F6-3D6C6F99A5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8790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C3725-54DC-4446-A374-E5BB83115B3A}" type="datetime1">
              <a:rPr lang="zh-TW" altLang="en-US" smtClean="0"/>
              <a:t>2020/11/23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62189-C438-DF4C-99F6-3D6C6F99A5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7644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8E18F-2256-C848-BB75-2587387346FB}" type="datetime1">
              <a:rPr lang="zh-TW" altLang="en-US" smtClean="0"/>
              <a:t>2020/11/23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62189-C438-DF4C-99F6-3D6C6F99A5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6423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C22F3-A8F6-8547-A5D0-2F890EE41684}" type="datetime1">
              <a:rPr lang="zh-TW" altLang="en-US" smtClean="0"/>
              <a:t>2020/11/23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62189-C438-DF4C-99F6-3D6C6F99A5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4151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3115D5-FDE9-DD43-B2DF-8CDD7779104A}" type="datetime1">
              <a:rPr lang="zh-TW" altLang="en-US" smtClean="0"/>
              <a:t>2020/11/23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62189-C438-DF4C-99F6-3D6C6F99A5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0529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51DEF-7FC8-AE42-A784-9AF6D439A71E}" type="datetime1">
              <a:rPr lang="zh-TW" altLang="en-US" smtClean="0"/>
              <a:t>2020/11/23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62189-C438-DF4C-99F6-3D6C6F99A5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170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EB2AC-32BA-2B4E-8340-D536E8A99862}" type="datetime1">
              <a:rPr lang="zh-TW" altLang="en-US" smtClean="0"/>
              <a:t>2020/11/23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62189-C438-DF4C-99F6-3D6C6F99A5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142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F5BA0-87D5-0149-8526-93D7098F98EF}" type="datetime1">
              <a:rPr lang="zh-TW" altLang="en-US" smtClean="0"/>
              <a:t>2020/11/23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62189-C438-DF4C-99F6-3D6C6F99A5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8138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3E286-C341-F64D-B83E-3BB9A842A36C}" type="datetime1">
              <a:rPr lang="zh-TW" altLang="en-US" smtClean="0"/>
              <a:t>2020/11/23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62189-C438-DF4C-99F6-3D6C6F99A5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6136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3A6C34-FEC2-D64C-B172-2DDEA5A6DC08}" type="datetime1">
              <a:rPr lang="zh-TW" altLang="en-US" smtClean="0"/>
              <a:t>2020/11/23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B62189-C438-DF4C-99F6-3D6C6F99A5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3915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Hakeem_Olajuwon" TargetMode="External"/><Relationship Id="rId2" Type="http://schemas.openxmlformats.org/officeDocument/2006/relationships/hyperlink" Target="https://en.wikipedia.org/wiki/Moses_Malone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tiff"/><Relationship Id="rId5" Type="http://schemas.openxmlformats.org/officeDocument/2006/relationships/hyperlink" Target="https://en.wikipedia.org/wiki/NBA_Most_Valuable_Player_Award" TargetMode="External"/><Relationship Id="rId4" Type="http://schemas.openxmlformats.org/officeDocument/2006/relationships/hyperlink" Target="https://en.wikipedia.org/wiki/James_Harden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Hakeem_Olajuwon" TargetMode="External"/><Relationship Id="rId7" Type="http://schemas.openxmlformats.org/officeDocument/2006/relationships/image" Target="../media/image4.tiff"/><Relationship Id="rId2" Type="http://schemas.openxmlformats.org/officeDocument/2006/relationships/hyperlink" Target="https://en.wikipedia.org/wiki/Moses_Malone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tiff"/><Relationship Id="rId5" Type="http://schemas.openxmlformats.org/officeDocument/2006/relationships/hyperlink" Target="https://en.wikipedia.org/wiki/NBA_Most_Valuable_Player_Award" TargetMode="External"/><Relationship Id="rId4" Type="http://schemas.openxmlformats.org/officeDocument/2006/relationships/hyperlink" Target="https://en.wikipedia.org/wiki/James_Harden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Hakeem_Olajuwon" TargetMode="External"/><Relationship Id="rId7" Type="http://schemas.openxmlformats.org/officeDocument/2006/relationships/image" Target="../media/image4.tiff"/><Relationship Id="rId2" Type="http://schemas.openxmlformats.org/officeDocument/2006/relationships/hyperlink" Target="https://en.wikipedia.org/wiki/Moses_Malone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tiff"/><Relationship Id="rId5" Type="http://schemas.openxmlformats.org/officeDocument/2006/relationships/hyperlink" Target="https://en.wikipedia.org/wiki/NBA_Most_Valuable_Player_Award" TargetMode="External"/><Relationship Id="rId4" Type="http://schemas.openxmlformats.org/officeDocument/2006/relationships/hyperlink" Target="https://en.wikipedia.org/wiki/James_Harden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Hakeem_Olajuwon" TargetMode="External"/><Relationship Id="rId7" Type="http://schemas.openxmlformats.org/officeDocument/2006/relationships/image" Target="../media/image4.tiff"/><Relationship Id="rId2" Type="http://schemas.openxmlformats.org/officeDocument/2006/relationships/hyperlink" Target="https://en.wikipedia.org/wiki/Moses_Malone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tiff"/><Relationship Id="rId5" Type="http://schemas.openxmlformats.org/officeDocument/2006/relationships/hyperlink" Target="https://en.wikipedia.org/wiki/NBA_Most_Valuable_Player_Award" TargetMode="External"/><Relationship Id="rId4" Type="http://schemas.openxmlformats.org/officeDocument/2006/relationships/hyperlink" Target="https://en.wikipedia.org/wiki/James_Harden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3.tiff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18" Type="http://schemas.openxmlformats.org/officeDocument/2006/relationships/image" Target="../media/image3.tiff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" Type="http://schemas.openxmlformats.org/officeDocument/2006/relationships/image" Target="../media/image6.png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CSB Seal 2 Colo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9216" y="5047581"/>
            <a:ext cx="1084341" cy="1136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0748" y="786654"/>
            <a:ext cx="7772400" cy="2387600"/>
          </a:xfrm>
        </p:spPr>
        <p:txBody>
          <a:bodyPr>
            <a:noAutofit/>
          </a:bodyPr>
          <a:lstStyle/>
          <a:p>
            <a:r>
              <a:rPr lang="en-US" sz="4800" b="1" dirty="0"/>
              <a:t>KGPT: Knowledge-Grounded Pre-Training for Data-to-Text Generation</a:t>
            </a:r>
            <a:endParaRPr lang="en-US" sz="4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07008" y="4527892"/>
            <a:ext cx="6976388" cy="1655762"/>
          </a:xfrm>
        </p:spPr>
        <p:txBody>
          <a:bodyPr>
            <a:normAutofit/>
          </a:bodyPr>
          <a:lstStyle/>
          <a:p>
            <a:r>
              <a:rPr lang="en-US" sz="1800" u="sng" dirty="0" err="1"/>
              <a:t>Wenhu</a:t>
            </a:r>
            <a:r>
              <a:rPr lang="en-US" sz="1800" u="sng" dirty="0"/>
              <a:t> Chen</a:t>
            </a:r>
            <a:r>
              <a:rPr lang="en-US" sz="1800" dirty="0"/>
              <a:t>, Yu </a:t>
            </a:r>
            <a:r>
              <a:rPr lang="en-US" sz="1800" dirty="0" err="1"/>
              <a:t>Su</a:t>
            </a:r>
            <a:r>
              <a:rPr lang="en-US" sz="1800" dirty="0"/>
              <a:t>, </a:t>
            </a:r>
            <a:r>
              <a:rPr lang="en-US" sz="1800" dirty="0" err="1"/>
              <a:t>Xifeng</a:t>
            </a:r>
            <a:r>
              <a:rPr lang="en-US" sz="1800" dirty="0"/>
              <a:t> Yan, William Yang Wang</a:t>
            </a:r>
            <a:endParaRPr lang="en-US" dirty="0"/>
          </a:p>
        </p:txBody>
      </p:sp>
      <p:pic>
        <p:nvPicPr>
          <p:cNvPr id="1026" name="Picture 2" descr="C Santa Barbara wordmark Navy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086" r="-547" b="45148"/>
          <a:stretch/>
        </p:blipFill>
        <p:spPr bwMode="auto">
          <a:xfrm>
            <a:off x="3560445" y="5355773"/>
            <a:ext cx="3146039" cy="412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91294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DA379F-5C39-3E4F-84D1-298791D91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Universalization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EDA270-9859-3A45-8F4C-34CF70F50E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unify knowledge triples, attribute-value pairs, </a:t>
            </a:r>
            <a:r>
              <a:rPr lang="en-US" dirty="0" err="1"/>
              <a:t>infobox</a:t>
            </a:r>
            <a:r>
              <a:rPr lang="en-US" dirty="0"/>
              <a:t>, tables into unified graph representation</a:t>
            </a:r>
          </a:p>
          <a:p>
            <a:pPr lvl="1"/>
            <a:r>
              <a:rPr lang="en-US" dirty="0"/>
              <a:t>Each node is the entity/value/topic.</a:t>
            </a:r>
          </a:p>
          <a:p>
            <a:pPr lvl="1"/>
            <a:r>
              <a:rPr lang="en-US" dirty="0"/>
              <a:t>Each edge is the relation/attribute/table header.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F5CA72-33DB-2D44-8C3F-577CF86AFF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62189-C438-DF4C-99F6-3D6C6F99A5B9}" type="slidenum">
              <a:rPr lang="en-US" smtClean="0"/>
              <a:t>10</a:t>
            </a:fld>
            <a:endParaRPr lang="en-US"/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38E6A02F-F9F9-AA46-A957-4DC0C400B2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6278511"/>
              </p:ext>
            </p:extLst>
          </p:nvPr>
        </p:nvGraphicFramePr>
        <p:xfrm>
          <a:off x="1043237" y="3780863"/>
          <a:ext cx="6783439" cy="731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18778">
                  <a:extLst>
                    <a:ext uri="{9D8B030D-6E8A-4147-A177-3AD203B41FA5}">
                      <a16:colId xmlns:a16="http://schemas.microsoft.com/office/drawing/2014/main" val="912164838"/>
                    </a:ext>
                  </a:extLst>
                </a:gridCol>
                <a:gridCol w="1684322">
                  <a:extLst>
                    <a:ext uri="{9D8B030D-6E8A-4147-A177-3AD203B41FA5}">
                      <a16:colId xmlns:a16="http://schemas.microsoft.com/office/drawing/2014/main" val="2316829605"/>
                    </a:ext>
                  </a:extLst>
                </a:gridCol>
                <a:gridCol w="1881587">
                  <a:extLst>
                    <a:ext uri="{9D8B030D-6E8A-4147-A177-3AD203B41FA5}">
                      <a16:colId xmlns:a16="http://schemas.microsoft.com/office/drawing/2014/main" val="2856244478"/>
                    </a:ext>
                  </a:extLst>
                </a:gridCol>
                <a:gridCol w="1198752">
                  <a:extLst>
                    <a:ext uri="{9D8B030D-6E8A-4147-A177-3AD203B41FA5}">
                      <a16:colId xmlns:a16="http://schemas.microsoft.com/office/drawing/2014/main" val="379168550"/>
                    </a:ext>
                  </a:extLst>
                </a:gridCol>
              </a:tblGrid>
              <a:tr h="257158">
                <a:tc>
                  <a:txBody>
                    <a:bodyPr/>
                    <a:lstStyle/>
                    <a:p>
                      <a:r>
                        <a:rPr lang="en-US" dirty="0"/>
                        <a:t>Born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Education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Employer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Article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704580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September 1972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Northwestern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Houston Rockets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i="0" dirty="0"/>
                        <a:t>Morey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3257478"/>
                  </a:ext>
                </a:extLst>
              </a:tr>
            </a:tbl>
          </a:graphicData>
        </a:graphic>
      </p:graphicFrame>
      <p:sp>
        <p:nvSpPr>
          <p:cNvPr id="18" name="Rectangle 17">
            <a:extLst>
              <a:ext uri="{FF2B5EF4-FFF2-40B4-BE49-F238E27FC236}">
                <a16:creationId xmlns:a16="http://schemas.microsoft.com/office/drawing/2014/main" id="{39C55519-FB0E-8C42-8426-01C19E4FCABD}"/>
              </a:ext>
            </a:extLst>
          </p:cNvPr>
          <p:cNvSpPr/>
          <p:nvPr/>
        </p:nvSpPr>
        <p:spPr>
          <a:xfrm>
            <a:off x="3601131" y="3429000"/>
            <a:ext cx="1669304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dirty="0" err="1"/>
              <a:t>WikiBio</a:t>
            </a:r>
            <a:r>
              <a:rPr lang="en-US" dirty="0"/>
              <a:t> Dataset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0C6A168C-73AD-144D-BD3B-CA85892A230F}"/>
              </a:ext>
            </a:extLst>
          </p:cNvPr>
          <p:cNvSpPr/>
          <p:nvPr/>
        </p:nvSpPr>
        <p:spPr>
          <a:xfrm>
            <a:off x="3404741" y="5606532"/>
            <a:ext cx="2046515" cy="369332"/>
          </a:xfrm>
          <a:prstGeom prst="ellipse">
            <a:avLst/>
          </a:prstGeom>
          <a:noFill/>
          <a:ln>
            <a:solidFill>
              <a:schemeClr val="tx1">
                <a:alpha val="9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Daryl Morey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D162F577-EF84-364D-9F92-9BED51CC065D}"/>
              </a:ext>
            </a:extLst>
          </p:cNvPr>
          <p:cNvSpPr/>
          <p:nvPr/>
        </p:nvSpPr>
        <p:spPr>
          <a:xfrm>
            <a:off x="1399930" y="4882009"/>
            <a:ext cx="1886857" cy="326571"/>
          </a:xfrm>
          <a:prstGeom prst="ellipse">
            <a:avLst/>
          </a:prstGeom>
          <a:noFill/>
          <a:ln>
            <a:solidFill>
              <a:schemeClr val="tx1">
                <a:alpha val="9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September 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8BD4AF9-D736-4748-8F8A-0F4274B46F26}"/>
              </a:ext>
            </a:extLst>
          </p:cNvPr>
          <p:cNvCxnSpPr>
            <a:cxnSpLocks/>
            <a:stCxn id="19" idx="0"/>
            <a:endCxn id="20" idx="5"/>
          </p:cNvCxnSpPr>
          <p:nvPr/>
        </p:nvCxnSpPr>
        <p:spPr>
          <a:xfrm flipH="1" flipV="1">
            <a:off x="3010463" y="5160755"/>
            <a:ext cx="1417536" cy="445777"/>
          </a:xfrm>
          <a:prstGeom prst="straightConnector1">
            <a:avLst/>
          </a:prstGeom>
          <a:ln>
            <a:solidFill>
              <a:schemeClr val="tx1">
                <a:alpha val="99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83A27F33-2453-6341-B024-73809BB5210E}"/>
              </a:ext>
            </a:extLst>
          </p:cNvPr>
          <p:cNvSpPr/>
          <p:nvPr/>
        </p:nvSpPr>
        <p:spPr>
          <a:xfrm>
            <a:off x="2869151" y="5249889"/>
            <a:ext cx="633507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dirty="0"/>
              <a:t>Born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B20EDFF0-3ED4-9B42-A310-D7FC42088CB0}"/>
              </a:ext>
            </a:extLst>
          </p:cNvPr>
          <p:cNvSpPr/>
          <p:nvPr/>
        </p:nvSpPr>
        <p:spPr>
          <a:xfrm>
            <a:off x="5182161" y="4882009"/>
            <a:ext cx="2212887" cy="326571"/>
          </a:xfrm>
          <a:prstGeom prst="ellipse">
            <a:avLst/>
          </a:prstGeom>
          <a:noFill/>
          <a:ln>
            <a:solidFill>
              <a:schemeClr val="tx1">
                <a:alpha val="9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Northwestern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38CC244-042C-AC48-8A7E-2287003EEAFA}"/>
              </a:ext>
            </a:extLst>
          </p:cNvPr>
          <p:cNvCxnSpPr>
            <a:cxnSpLocks/>
            <a:stCxn id="19" idx="0"/>
            <a:endCxn id="23" idx="4"/>
          </p:cNvCxnSpPr>
          <p:nvPr/>
        </p:nvCxnSpPr>
        <p:spPr>
          <a:xfrm flipV="1">
            <a:off x="4427999" y="5208580"/>
            <a:ext cx="1860606" cy="397952"/>
          </a:xfrm>
          <a:prstGeom prst="straightConnector1">
            <a:avLst/>
          </a:prstGeom>
          <a:ln>
            <a:solidFill>
              <a:schemeClr val="tx1">
                <a:alpha val="99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CEF7C8E0-1C5D-014E-A585-3638A53D39AC}"/>
              </a:ext>
            </a:extLst>
          </p:cNvPr>
          <p:cNvSpPr/>
          <p:nvPr/>
        </p:nvSpPr>
        <p:spPr>
          <a:xfrm>
            <a:off x="5726841" y="5278970"/>
            <a:ext cx="1114985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dirty="0"/>
              <a:t>Education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5295EBE-2FC3-0046-BE2F-F5FDB26A4943}"/>
              </a:ext>
            </a:extLst>
          </p:cNvPr>
          <p:cNvSpPr/>
          <p:nvPr/>
        </p:nvSpPr>
        <p:spPr>
          <a:xfrm>
            <a:off x="1043237" y="4798933"/>
            <a:ext cx="6783441" cy="1272816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Down Arrow 26">
            <a:extLst>
              <a:ext uri="{FF2B5EF4-FFF2-40B4-BE49-F238E27FC236}">
                <a16:creationId xmlns:a16="http://schemas.microsoft.com/office/drawing/2014/main" id="{9C8250E7-4F64-774B-A592-31E021191FCE}"/>
              </a:ext>
            </a:extLst>
          </p:cNvPr>
          <p:cNvSpPr/>
          <p:nvPr/>
        </p:nvSpPr>
        <p:spPr>
          <a:xfrm>
            <a:off x="4199618" y="4583223"/>
            <a:ext cx="456760" cy="152400"/>
          </a:xfrm>
          <a:prstGeom prst="down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74818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15787-9547-5A4B-BAEC-38B65A88D9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Universalization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D97486-E1AE-D544-96B3-8470C6E68E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Most data-to-text generation tasks can be modeled as graph-to-text problem.</a:t>
            </a:r>
          </a:p>
          <a:p>
            <a:r>
              <a:rPr lang="en-US" dirty="0"/>
              <a:t>We propose a graph-to-text model using GNN-based Encoder + Transformer Decoder.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746362-6EA0-C44B-A4DF-FDD3E1DF1B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62189-C438-DF4C-99F6-3D6C6F99A5B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7596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718A93-AC08-E84F-BDA5-72964C390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Encoder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9DF092-BAFD-8E4F-A7DD-4945B057A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62189-C438-DF4C-99F6-3D6C6F99A5B9}" type="slidenum">
              <a:rPr lang="en-US" smtClean="0"/>
              <a:t>12</a:t>
            </a:fld>
            <a:endParaRPr lang="en-US"/>
          </a:p>
        </p:txBody>
      </p:sp>
      <p:sp>
        <p:nvSpPr>
          <p:cNvPr id="125" name="Rounded Rectangle 124">
            <a:extLst>
              <a:ext uri="{FF2B5EF4-FFF2-40B4-BE49-F238E27FC236}">
                <a16:creationId xmlns:a16="http://schemas.microsoft.com/office/drawing/2014/main" id="{C1BD6FAD-C195-A845-B1E1-9878AE8D5E97}"/>
              </a:ext>
            </a:extLst>
          </p:cNvPr>
          <p:cNvSpPr/>
          <p:nvPr/>
        </p:nvSpPr>
        <p:spPr>
          <a:xfrm>
            <a:off x="3491658" y="2812754"/>
            <a:ext cx="1434160" cy="42858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Q316179 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(Moses Malone)</a:t>
            </a:r>
          </a:p>
        </p:txBody>
      </p:sp>
      <p:sp>
        <p:nvSpPr>
          <p:cNvPr id="126" name="Rounded Rectangle 125">
            <a:extLst>
              <a:ext uri="{FF2B5EF4-FFF2-40B4-BE49-F238E27FC236}">
                <a16:creationId xmlns:a16="http://schemas.microsoft.com/office/drawing/2014/main" id="{D28BB68A-0F1B-CC48-94FB-E6C3469BF48E}"/>
              </a:ext>
            </a:extLst>
          </p:cNvPr>
          <p:cNvSpPr/>
          <p:nvPr/>
        </p:nvSpPr>
        <p:spPr>
          <a:xfrm>
            <a:off x="3357197" y="1589688"/>
            <a:ext cx="802656" cy="292571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NBA</a:t>
            </a:r>
          </a:p>
        </p:txBody>
      </p: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97D9CE8A-7D11-AA42-A339-0E49673BABEB}"/>
              </a:ext>
            </a:extLst>
          </p:cNvPr>
          <p:cNvCxnSpPr>
            <a:cxnSpLocks/>
            <a:stCxn id="125" idx="0"/>
            <a:endCxn id="126" idx="2"/>
          </p:cNvCxnSpPr>
          <p:nvPr/>
        </p:nvCxnSpPr>
        <p:spPr>
          <a:xfrm flipH="1" flipV="1">
            <a:off x="3758525" y="1882259"/>
            <a:ext cx="450213" cy="9304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Rectangle 127">
            <a:extLst>
              <a:ext uri="{FF2B5EF4-FFF2-40B4-BE49-F238E27FC236}">
                <a16:creationId xmlns:a16="http://schemas.microsoft.com/office/drawing/2014/main" id="{D23CCFE4-8A95-8642-B7C2-7997F822CA72}"/>
              </a:ext>
            </a:extLst>
          </p:cNvPr>
          <p:cNvSpPr/>
          <p:nvPr/>
        </p:nvSpPr>
        <p:spPr>
          <a:xfrm rot="3977059">
            <a:off x="3427403" y="2212562"/>
            <a:ext cx="80265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plays for</a:t>
            </a:r>
          </a:p>
        </p:txBody>
      </p:sp>
      <p:sp>
        <p:nvSpPr>
          <p:cNvPr id="129" name="Rounded Rectangle 128">
            <a:extLst>
              <a:ext uri="{FF2B5EF4-FFF2-40B4-BE49-F238E27FC236}">
                <a16:creationId xmlns:a16="http://schemas.microsoft.com/office/drawing/2014/main" id="{A8180A95-1B43-2142-B0ED-04A053564C52}"/>
              </a:ext>
            </a:extLst>
          </p:cNvPr>
          <p:cNvSpPr/>
          <p:nvPr/>
        </p:nvSpPr>
        <p:spPr>
          <a:xfrm>
            <a:off x="4274692" y="1589915"/>
            <a:ext cx="792782" cy="292571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male</a:t>
            </a:r>
          </a:p>
        </p:txBody>
      </p: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B374D9FF-A68E-0249-8EA4-3B3F22B31C95}"/>
              </a:ext>
            </a:extLst>
          </p:cNvPr>
          <p:cNvCxnSpPr>
            <a:cxnSpLocks/>
            <a:stCxn id="125" idx="0"/>
            <a:endCxn id="129" idx="2"/>
          </p:cNvCxnSpPr>
          <p:nvPr/>
        </p:nvCxnSpPr>
        <p:spPr>
          <a:xfrm flipV="1">
            <a:off x="4208738" y="1882486"/>
            <a:ext cx="462345" cy="9302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Rectangle 130">
            <a:extLst>
              <a:ext uri="{FF2B5EF4-FFF2-40B4-BE49-F238E27FC236}">
                <a16:creationId xmlns:a16="http://schemas.microsoft.com/office/drawing/2014/main" id="{E39C023D-3287-374A-8784-84639589533D}"/>
              </a:ext>
            </a:extLst>
          </p:cNvPr>
          <p:cNvSpPr/>
          <p:nvPr/>
        </p:nvSpPr>
        <p:spPr>
          <a:xfrm rot="17783007">
            <a:off x="4277145" y="2182905"/>
            <a:ext cx="69935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gender</a:t>
            </a:r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E72489A8-4A75-894C-88D3-DA76E38DC197}"/>
              </a:ext>
            </a:extLst>
          </p:cNvPr>
          <p:cNvSpPr/>
          <p:nvPr/>
        </p:nvSpPr>
        <p:spPr>
          <a:xfrm>
            <a:off x="1016222" y="3531388"/>
            <a:ext cx="7010178" cy="2799633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B67226F7-5222-544F-A64E-C7C522BDC3B9}"/>
              </a:ext>
            </a:extLst>
          </p:cNvPr>
          <p:cNvCxnSpPr>
            <a:cxnSpLocks/>
            <a:stCxn id="162" idx="0"/>
            <a:endCxn id="164" idx="2"/>
          </p:cNvCxnSpPr>
          <p:nvPr/>
        </p:nvCxnSpPr>
        <p:spPr>
          <a:xfrm flipH="1" flipV="1">
            <a:off x="2114491" y="5872312"/>
            <a:ext cx="1438714" cy="1599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20F70879-4D25-844D-8681-DDC7A83626DB}"/>
              </a:ext>
            </a:extLst>
          </p:cNvPr>
          <p:cNvSpPr txBox="1"/>
          <p:nvPr/>
        </p:nvSpPr>
        <p:spPr>
          <a:xfrm>
            <a:off x="1036513" y="3508106"/>
            <a:ext cx="12711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Graph Encoder</a:t>
            </a:r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239C3231-2173-0149-908F-AFF874516B93}"/>
              </a:ext>
            </a:extLst>
          </p:cNvPr>
          <p:cNvSpPr/>
          <p:nvPr/>
        </p:nvSpPr>
        <p:spPr>
          <a:xfrm>
            <a:off x="1332990" y="6037793"/>
            <a:ext cx="1563002" cy="22182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Moses Malone</a:t>
            </a:r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F54F75B3-24A1-9B4A-A193-6243B345D58B}"/>
              </a:ext>
            </a:extLst>
          </p:cNvPr>
          <p:cNvSpPr/>
          <p:nvPr/>
        </p:nvSpPr>
        <p:spPr>
          <a:xfrm>
            <a:off x="3189489" y="6032244"/>
            <a:ext cx="727431" cy="22182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Gender</a:t>
            </a:r>
          </a:p>
        </p:txBody>
      </p:sp>
      <p:sp>
        <p:nvSpPr>
          <p:cNvPr id="163" name="Rectangle 162">
            <a:extLst>
              <a:ext uri="{FF2B5EF4-FFF2-40B4-BE49-F238E27FC236}">
                <a16:creationId xmlns:a16="http://schemas.microsoft.com/office/drawing/2014/main" id="{30720B27-7B64-624B-9F69-767EF9461F9D}"/>
              </a:ext>
            </a:extLst>
          </p:cNvPr>
          <p:cNvSpPr/>
          <p:nvPr/>
        </p:nvSpPr>
        <p:spPr>
          <a:xfrm>
            <a:off x="4210415" y="6032244"/>
            <a:ext cx="727431" cy="22182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Male</a:t>
            </a:r>
          </a:p>
        </p:txBody>
      </p:sp>
      <p:sp>
        <p:nvSpPr>
          <p:cNvPr id="164" name="Rounded Rectangle 163">
            <a:extLst>
              <a:ext uri="{FF2B5EF4-FFF2-40B4-BE49-F238E27FC236}">
                <a16:creationId xmlns:a16="http://schemas.microsoft.com/office/drawing/2014/main" id="{6A5A6D48-1F8E-EE48-9FC6-16D7654A0373}"/>
              </a:ext>
            </a:extLst>
          </p:cNvPr>
          <p:cNvSpPr/>
          <p:nvPr/>
        </p:nvSpPr>
        <p:spPr>
          <a:xfrm>
            <a:off x="1332990" y="5689432"/>
            <a:ext cx="1563002" cy="18288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Attention</a:t>
            </a:r>
          </a:p>
        </p:txBody>
      </p:sp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25ECA379-925F-8A4D-BDC3-61EC45FD332D}"/>
              </a:ext>
            </a:extLst>
          </p:cNvPr>
          <p:cNvCxnSpPr>
            <a:cxnSpLocks/>
            <a:stCxn id="163" idx="0"/>
            <a:endCxn id="164" idx="2"/>
          </p:cNvCxnSpPr>
          <p:nvPr/>
        </p:nvCxnSpPr>
        <p:spPr>
          <a:xfrm flipH="1" flipV="1">
            <a:off x="2114491" y="5872312"/>
            <a:ext cx="2459640" cy="1599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Elbow Connector 166">
            <a:extLst>
              <a:ext uri="{FF2B5EF4-FFF2-40B4-BE49-F238E27FC236}">
                <a16:creationId xmlns:a16="http://schemas.microsoft.com/office/drawing/2014/main" id="{C7013603-9930-3E47-BDA7-21C93097E541}"/>
              </a:ext>
            </a:extLst>
          </p:cNvPr>
          <p:cNvCxnSpPr>
            <a:cxnSpLocks/>
            <a:stCxn id="161" idx="1"/>
            <a:endCxn id="164" idx="1"/>
          </p:cNvCxnSpPr>
          <p:nvPr/>
        </p:nvCxnSpPr>
        <p:spPr>
          <a:xfrm rot="10800000">
            <a:off x="1332990" y="5780873"/>
            <a:ext cx="12700" cy="367835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8" name="Rounded Rectangle 167">
            <a:extLst>
              <a:ext uri="{FF2B5EF4-FFF2-40B4-BE49-F238E27FC236}">
                <a16:creationId xmlns:a16="http://schemas.microsoft.com/office/drawing/2014/main" id="{E24974BD-988A-AB4B-A46F-29023FB826DE}"/>
              </a:ext>
            </a:extLst>
          </p:cNvPr>
          <p:cNvSpPr/>
          <p:nvPr/>
        </p:nvSpPr>
        <p:spPr>
          <a:xfrm>
            <a:off x="3188650" y="5689432"/>
            <a:ext cx="727431" cy="18288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Atten</a:t>
            </a:r>
          </a:p>
        </p:txBody>
      </p:sp>
      <p:cxnSp>
        <p:nvCxnSpPr>
          <p:cNvPr id="169" name="Elbow Connector 168">
            <a:extLst>
              <a:ext uri="{FF2B5EF4-FFF2-40B4-BE49-F238E27FC236}">
                <a16:creationId xmlns:a16="http://schemas.microsoft.com/office/drawing/2014/main" id="{AF08A65D-FE55-FC49-BEBD-EB62A61D9DDD}"/>
              </a:ext>
            </a:extLst>
          </p:cNvPr>
          <p:cNvCxnSpPr>
            <a:cxnSpLocks/>
            <a:stCxn id="162" idx="1"/>
            <a:endCxn id="168" idx="1"/>
          </p:cNvCxnSpPr>
          <p:nvPr/>
        </p:nvCxnSpPr>
        <p:spPr>
          <a:xfrm rot="10800000">
            <a:off x="3188651" y="5780872"/>
            <a:ext cx="839" cy="362286"/>
          </a:xfrm>
          <a:prstGeom prst="bentConnector3">
            <a:avLst>
              <a:gd name="adj1" fmla="val 27346722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0" name="Straight Arrow Connector 169">
            <a:extLst>
              <a:ext uri="{FF2B5EF4-FFF2-40B4-BE49-F238E27FC236}">
                <a16:creationId xmlns:a16="http://schemas.microsoft.com/office/drawing/2014/main" id="{6385B6AC-A2DE-9A47-8B1F-A079BB9C3486}"/>
              </a:ext>
            </a:extLst>
          </p:cNvPr>
          <p:cNvCxnSpPr>
            <a:cxnSpLocks/>
            <a:stCxn id="161" idx="0"/>
            <a:endCxn id="168" idx="2"/>
          </p:cNvCxnSpPr>
          <p:nvPr/>
        </p:nvCxnSpPr>
        <p:spPr>
          <a:xfrm flipV="1">
            <a:off x="2114491" y="5872312"/>
            <a:ext cx="1437875" cy="1654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6D38543F-1A0F-574E-83D9-61032268AF1B}"/>
              </a:ext>
            </a:extLst>
          </p:cNvPr>
          <p:cNvCxnSpPr>
            <a:cxnSpLocks/>
            <a:stCxn id="163" idx="0"/>
            <a:endCxn id="168" idx="2"/>
          </p:cNvCxnSpPr>
          <p:nvPr/>
        </p:nvCxnSpPr>
        <p:spPr>
          <a:xfrm flipH="1" flipV="1">
            <a:off x="3552366" y="5872312"/>
            <a:ext cx="1021765" cy="1599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Rounded Rectangle 171">
            <a:extLst>
              <a:ext uri="{FF2B5EF4-FFF2-40B4-BE49-F238E27FC236}">
                <a16:creationId xmlns:a16="http://schemas.microsoft.com/office/drawing/2014/main" id="{F585F632-5EE7-0E41-8A0A-CC7DE72789D0}"/>
              </a:ext>
            </a:extLst>
          </p:cNvPr>
          <p:cNvSpPr/>
          <p:nvPr/>
        </p:nvSpPr>
        <p:spPr>
          <a:xfrm>
            <a:off x="4208739" y="5689432"/>
            <a:ext cx="727431" cy="18288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Atten</a:t>
            </a:r>
          </a:p>
        </p:txBody>
      </p:sp>
      <p:cxnSp>
        <p:nvCxnSpPr>
          <p:cNvPr id="173" name="Elbow Connector 172">
            <a:extLst>
              <a:ext uri="{FF2B5EF4-FFF2-40B4-BE49-F238E27FC236}">
                <a16:creationId xmlns:a16="http://schemas.microsoft.com/office/drawing/2014/main" id="{DA261846-E52D-694B-A77F-41E4535F1491}"/>
              </a:ext>
            </a:extLst>
          </p:cNvPr>
          <p:cNvCxnSpPr>
            <a:cxnSpLocks/>
            <a:stCxn id="163" idx="1"/>
            <a:endCxn id="172" idx="1"/>
          </p:cNvCxnSpPr>
          <p:nvPr/>
        </p:nvCxnSpPr>
        <p:spPr>
          <a:xfrm rot="10800000">
            <a:off x="4208739" y="5780872"/>
            <a:ext cx="1676" cy="362286"/>
          </a:xfrm>
          <a:prstGeom prst="bentConnector3">
            <a:avLst>
              <a:gd name="adj1" fmla="val 13739618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784DA35C-4EBA-E549-879C-9E00BFE20214}"/>
              </a:ext>
            </a:extLst>
          </p:cNvPr>
          <p:cNvCxnSpPr>
            <a:cxnSpLocks/>
            <a:stCxn id="162" idx="0"/>
            <a:endCxn id="172" idx="2"/>
          </p:cNvCxnSpPr>
          <p:nvPr/>
        </p:nvCxnSpPr>
        <p:spPr>
          <a:xfrm flipV="1">
            <a:off x="3553205" y="5872312"/>
            <a:ext cx="1019250" cy="1599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30689AC5-DDB4-384F-AFDF-ED322AE27F10}"/>
              </a:ext>
            </a:extLst>
          </p:cNvPr>
          <p:cNvCxnSpPr>
            <a:cxnSpLocks/>
            <a:stCxn id="161" idx="0"/>
            <a:endCxn id="172" idx="2"/>
          </p:cNvCxnSpPr>
          <p:nvPr/>
        </p:nvCxnSpPr>
        <p:spPr>
          <a:xfrm flipV="1">
            <a:off x="2114491" y="5872312"/>
            <a:ext cx="2457964" cy="1654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7" name="Rectangle 176">
            <a:extLst>
              <a:ext uri="{FF2B5EF4-FFF2-40B4-BE49-F238E27FC236}">
                <a16:creationId xmlns:a16="http://schemas.microsoft.com/office/drawing/2014/main" id="{EB75FE36-B9AF-C149-87C4-81DD49D3EEAC}"/>
              </a:ext>
            </a:extLst>
          </p:cNvPr>
          <p:cNvSpPr/>
          <p:nvPr/>
        </p:nvSpPr>
        <p:spPr>
          <a:xfrm>
            <a:off x="5331496" y="6032347"/>
            <a:ext cx="1393252" cy="22182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PlaysFor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80" name="Rounded Rectangle 179">
            <a:extLst>
              <a:ext uri="{FF2B5EF4-FFF2-40B4-BE49-F238E27FC236}">
                <a16:creationId xmlns:a16="http://schemas.microsoft.com/office/drawing/2014/main" id="{B4649279-59A9-7C4D-B190-2B4ADEDF2B9C}"/>
              </a:ext>
            </a:extLst>
          </p:cNvPr>
          <p:cNvSpPr/>
          <p:nvPr/>
        </p:nvSpPr>
        <p:spPr>
          <a:xfrm>
            <a:off x="5332555" y="5689432"/>
            <a:ext cx="1392193" cy="18288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Attention</a:t>
            </a:r>
          </a:p>
        </p:txBody>
      </p:sp>
      <p:cxnSp>
        <p:nvCxnSpPr>
          <p:cNvPr id="181" name="Elbow Connector 180">
            <a:extLst>
              <a:ext uri="{FF2B5EF4-FFF2-40B4-BE49-F238E27FC236}">
                <a16:creationId xmlns:a16="http://schemas.microsoft.com/office/drawing/2014/main" id="{3F03FEA5-1F46-EF4A-A6D3-303BA1996252}"/>
              </a:ext>
            </a:extLst>
          </p:cNvPr>
          <p:cNvCxnSpPr>
            <a:cxnSpLocks/>
            <a:stCxn id="177" idx="1"/>
            <a:endCxn id="180" idx="1"/>
          </p:cNvCxnSpPr>
          <p:nvPr/>
        </p:nvCxnSpPr>
        <p:spPr>
          <a:xfrm rot="10800000" flipH="1">
            <a:off x="5331495" y="5780873"/>
            <a:ext cx="1059" cy="362389"/>
          </a:xfrm>
          <a:prstGeom prst="bentConnector3">
            <a:avLst>
              <a:gd name="adj1" fmla="val -19372427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2" name="Straight Arrow Connector 181">
            <a:extLst>
              <a:ext uri="{FF2B5EF4-FFF2-40B4-BE49-F238E27FC236}">
                <a16:creationId xmlns:a16="http://schemas.microsoft.com/office/drawing/2014/main" id="{B214B304-1F20-C24D-BD12-AB378B144564}"/>
              </a:ext>
            </a:extLst>
          </p:cNvPr>
          <p:cNvCxnSpPr>
            <a:cxnSpLocks/>
            <a:endCxn id="180" idx="2"/>
          </p:cNvCxnSpPr>
          <p:nvPr/>
        </p:nvCxnSpPr>
        <p:spPr>
          <a:xfrm flipV="1">
            <a:off x="5228828" y="5872312"/>
            <a:ext cx="799824" cy="933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3" name="Rectangle 182">
            <a:extLst>
              <a:ext uri="{FF2B5EF4-FFF2-40B4-BE49-F238E27FC236}">
                <a16:creationId xmlns:a16="http://schemas.microsoft.com/office/drawing/2014/main" id="{9D86696B-20AB-7145-A2C1-21473A7A39B9}"/>
              </a:ext>
            </a:extLst>
          </p:cNvPr>
          <p:cNvSpPr/>
          <p:nvPr/>
        </p:nvSpPr>
        <p:spPr>
          <a:xfrm>
            <a:off x="7006055" y="6032243"/>
            <a:ext cx="727431" cy="22182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NBA</a:t>
            </a:r>
          </a:p>
        </p:txBody>
      </p:sp>
      <p:sp>
        <p:nvSpPr>
          <p:cNvPr id="184" name="Rounded Rectangle 183">
            <a:extLst>
              <a:ext uri="{FF2B5EF4-FFF2-40B4-BE49-F238E27FC236}">
                <a16:creationId xmlns:a16="http://schemas.microsoft.com/office/drawing/2014/main" id="{C4988B7D-A524-7746-9393-7DEB602C2400}"/>
              </a:ext>
            </a:extLst>
          </p:cNvPr>
          <p:cNvSpPr/>
          <p:nvPr/>
        </p:nvSpPr>
        <p:spPr>
          <a:xfrm>
            <a:off x="7006056" y="5689432"/>
            <a:ext cx="765670" cy="18288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Atten</a:t>
            </a:r>
          </a:p>
        </p:txBody>
      </p:sp>
      <p:cxnSp>
        <p:nvCxnSpPr>
          <p:cNvPr id="185" name="Straight Arrow Connector 184">
            <a:extLst>
              <a:ext uri="{FF2B5EF4-FFF2-40B4-BE49-F238E27FC236}">
                <a16:creationId xmlns:a16="http://schemas.microsoft.com/office/drawing/2014/main" id="{297E5992-E269-354E-BDFA-3A711B420977}"/>
              </a:ext>
            </a:extLst>
          </p:cNvPr>
          <p:cNvCxnSpPr>
            <a:cxnSpLocks/>
            <a:stCxn id="177" idx="0"/>
            <a:endCxn id="184" idx="2"/>
          </p:cNvCxnSpPr>
          <p:nvPr/>
        </p:nvCxnSpPr>
        <p:spPr>
          <a:xfrm flipV="1">
            <a:off x="6028122" y="5872312"/>
            <a:ext cx="1360769" cy="1600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Arrow Connector 185">
            <a:extLst>
              <a:ext uri="{FF2B5EF4-FFF2-40B4-BE49-F238E27FC236}">
                <a16:creationId xmlns:a16="http://schemas.microsoft.com/office/drawing/2014/main" id="{FD48BC6E-5921-4C48-997E-AE93CB7683C8}"/>
              </a:ext>
            </a:extLst>
          </p:cNvPr>
          <p:cNvCxnSpPr>
            <a:cxnSpLocks/>
            <a:stCxn id="183" idx="0"/>
            <a:endCxn id="180" idx="2"/>
          </p:cNvCxnSpPr>
          <p:nvPr/>
        </p:nvCxnSpPr>
        <p:spPr>
          <a:xfrm flipH="1" flipV="1">
            <a:off x="6028652" y="5872312"/>
            <a:ext cx="1341119" cy="1599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DCBA6B49-E183-9949-82DC-A47871B7B7A9}"/>
              </a:ext>
            </a:extLst>
          </p:cNvPr>
          <p:cNvCxnSpPr>
            <a:cxnSpLocks/>
            <a:endCxn id="184" idx="2"/>
          </p:cNvCxnSpPr>
          <p:nvPr/>
        </p:nvCxnSpPr>
        <p:spPr>
          <a:xfrm flipV="1">
            <a:off x="5219153" y="5872312"/>
            <a:ext cx="2169738" cy="930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Elbow Connector 187">
            <a:extLst>
              <a:ext uri="{FF2B5EF4-FFF2-40B4-BE49-F238E27FC236}">
                <a16:creationId xmlns:a16="http://schemas.microsoft.com/office/drawing/2014/main" id="{3C09E90D-307E-AD42-AFE0-D18048C4E8A5}"/>
              </a:ext>
            </a:extLst>
          </p:cNvPr>
          <p:cNvCxnSpPr>
            <a:cxnSpLocks/>
            <a:stCxn id="183" idx="1"/>
            <a:endCxn id="184" idx="1"/>
          </p:cNvCxnSpPr>
          <p:nvPr/>
        </p:nvCxnSpPr>
        <p:spPr>
          <a:xfrm rot="10800000" flipH="1">
            <a:off x="7006054" y="5780873"/>
            <a:ext cx="1" cy="362285"/>
          </a:xfrm>
          <a:prstGeom prst="bentConnector3">
            <a:avLst>
              <a:gd name="adj1" fmla="val -2286000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25168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718A93-AC08-E84F-BDA5-72964C390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Encoder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9DF092-BAFD-8E4F-A7DD-4945B057A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62189-C438-DF4C-99F6-3D6C6F99A5B9}" type="slidenum">
              <a:rPr lang="en-US" smtClean="0"/>
              <a:t>13</a:t>
            </a:fld>
            <a:endParaRPr lang="en-US"/>
          </a:p>
        </p:txBody>
      </p:sp>
      <p:sp>
        <p:nvSpPr>
          <p:cNvPr id="125" name="Rounded Rectangle 124">
            <a:extLst>
              <a:ext uri="{FF2B5EF4-FFF2-40B4-BE49-F238E27FC236}">
                <a16:creationId xmlns:a16="http://schemas.microsoft.com/office/drawing/2014/main" id="{C1BD6FAD-C195-A845-B1E1-9878AE8D5E97}"/>
              </a:ext>
            </a:extLst>
          </p:cNvPr>
          <p:cNvSpPr/>
          <p:nvPr/>
        </p:nvSpPr>
        <p:spPr>
          <a:xfrm>
            <a:off x="3491658" y="2812754"/>
            <a:ext cx="1434160" cy="42858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Q316179 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(Moses Malone)</a:t>
            </a:r>
          </a:p>
        </p:txBody>
      </p:sp>
      <p:sp>
        <p:nvSpPr>
          <p:cNvPr id="126" name="Rounded Rectangle 125">
            <a:extLst>
              <a:ext uri="{FF2B5EF4-FFF2-40B4-BE49-F238E27FC236}">
                <a16:creationId xmlns:a16="http://schemas.microsoft.com/office/drawing/2014/main" id="{D28BB68A-0F1B-CC48-94FB-E6C3469BF48E}"/>
              </a:ext>
            </a:extLst>
          </p:cNvPr>
          <p:cNvSpPr/>
          <p:nvPr/>
        </p:nvSpPr>
        <p:spPr>
          <a:xfrm>
            <a:off x="3357197" y="1589688"/>
            <a:ext cx="802656" cy="292571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NBA</a:t>
            </a:r>
          </a:p>
        </p:txBody>
      </p: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97D9CE8A-7D11-AA42-A339-0E49673BABEB}"/>
              </a:ext>
            </a:extLst>
          </p:cNvPr>
          <p:cNvCxnSpPr>
            <a:cxnSpLocks/>
            <a:stCxn id="125" idx="0"/>
            <a:endCxn id="126" idx="2"/>
          </p:cNvCxnSpPr>
          <p:nvPr/>
        </p:nvCxnSpPr>
        <p:spPr>
          <a:xfrm flipH="1" flipV="1">
            <a:off x="3758525" y="1882259"/>
            <a:ext cx="450213" cy="9304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Rectangle 127">
            <a:extLst>
              <a:ext uri="{FF2B5EF4-FFF2-40B4-BE49-F238E27FC236}">
                <a16:creationId xmlns:a16="http://schemas.microsoft.com/office/drawing/2014/main" id="{D23CCFE4-8A95-8642-B7C2-7997F822CA72}"/>
              </a:ext>
            </a:extLst>
          </p:cNvPr>
          <p:cNvSpPr/>
          <p:nvPr/>
        </p:nvSpPr>
        <p:spPr>
          <a:xfrm rot="3977059">
            <a:off x="3427403" y="2212562"/>
            <a:ext cx="80265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plays for</a:t>
            </a:r>
          </a:p>
        </p:txBody>
      </p:sp>
      <p:sp>
        <p:nvSpPr>
          <p:cNvPr id="129" name="Rounded Rectangle 128">
            <a:extLst>
              <a:ext uri="{FF2B5EF4-FFF2-40B4-BE49-F238E27FC236}">
                <a16:creationId xmlns:a16="http://schemas.microsoft.com/office/drawing/2014/main" id="{A8180A95-1B43-2142-B0ED-04A053564C52}"/>
              </a:ext>
            </a:extLst>
          </p:cNvPr>
          <p:cNvSpPr/>
          <p:nvPr/>
        </p:nvSpPr>
        <p:spPr>
          <a:xfrm>
            <a:off x="4274692" y="1589915"/>
            <a:ext cx="792782" cy="292571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male</a:t>
            </a:r>
          </a:p>
        </p:txBody>
      </p: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B374D9FF-A68E-0249-8EA4-3B3F22B31C95}"/>
              </a:ext>
            </a:extLst>
          </p:cNvPr>
          <p:cNvCxnSpPr>
            <a:cxnSpLocks/>
            <a:stCxn id="125" idx="0"/>
            <a:endCxn id="129" idx="2"/>
          </p:cNvCxnSpPr>
          <p:nvPr/>
        </p:nvCxnSpPr>
        <p:spPr>
          <a:xfrm flipV="1">
            <a:off x="4208738" y="1882486"/>
            <a:ext cx="462345" cy="9302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Rectangle 130">
            <a:extLst>
              <a:ext uri="{FF2B5EF4-FFF2-40B4-BE49-F238E27FC236}">
                <a16:creationId xmlns:a16="http://schemas.microsoft.com/office/drawing/2014/main" id="{E39C023D-3287-374A-8784-84639589533D}"/>
              </a:ext>
            </a:extLst>
          </p:cNvPr>
          <p:cNvSpPr/>
          <p:nvPr/>
        </p:nvSpPr>
        <p:spPr>
          <a:xfrm rot="17783007">
            <a:off x="4277145" y="2182905"/>
            <a:ext cx="69935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gender</a:t>
            </a:r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E72489A8-4A75-894C-88D3-DA76E38DC197}"/>
              </a:ext>
            </a:extLst>
          </p:cNvPr>
          <p:cNvSpPr/>
          <p:nvPr/>
        </p:nvSpPr>
        <p:spPr>
          <a:xfrm>
            <a:off x="1016222" y="3531388"/>
            <a:ext cx="7010178" cy="2799633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BCECC649-6402-014B-A80E-14FA3A56EDA3}"/>
              </a:ext>
            </a:extLst>
          </p:cNvPr>
          <p:cNvSpPr/>
          <p:nvPr/>
        </p:nvSpPr>
        <p:spPr>
          <a:xfrm>
            <a:off x="1332991" y="5303266"/>
            <a:ext cx="1563002" cy="22182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Moses Malone</a:t>
            </a:r>
          </a:p>
        </p:txBody>
      </p: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8597AF01-2CF7-1B4C-B74B-FC90EE1F4507}"/>
              </a:ext>
            </a:extLst>
          </p:cNvPr>
          <p:cNvCxnSpPr>
            <a:cxnSpLocks/>
            <a:endCxn id="133" idx="2"/>
          </p:cNvCxnSpPr>
          <p:nvPr/>
        </p:nvCxnSpPr>
        <p:spPr>
          <a:xfrm flipV="1">
            <a:off x="2114492" y="5525093"/>
            <a:ext cx="0" cy="1197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Rectangle 134">
            <a:extLst>
              <a:ext uri="{FF2B5EF4-FFF2-40B4-BE49-F238E27FC236}">
                <a16:creationId xmlns:a16="http://schemas.microsoft.com/office/drawing/2014/main" id="{B6B76F69-D159-564F-97BB-1626004F1F5C}"/>
              </a:ext>
            </a:extLst>
          </p:cNvPr>
          <p:cNvSpPr/>
          <p:nvPr/>
        </p:nvSpPr>
        <p:spPr>
          <a:xfrm>
            <a:off x="3189490" y="5297717"/>
            <a:ext cx="727431" cy="22182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Gender</a:t>
            </a:r>
          </a:p>
        </p:txBody>
      </p: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B67226F7-5222-544F-A64E-C7C522BDC3B9}"/>
              </a:ext>
            </a:extLst>
          </p:cNvPr>
          <p:cNvCxnSpPr>
            <a:cxnSpLocks/>
            <a:stCxn id="162" idx="0"/>
            <a:endCxn id="164" idx="2"/>
          </p:cNvCxnSpPr>
          <p:nvPr/>
        </p:nvCxnSpPr>
        <p:spPr>
          <a:xfrm flipH="1" flipV="1">
            <a:off x="2114491" y="5872312"/>
            <a:ext cx="1438714" cy="1599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Rectangle 136">
            <a:extLst>
              <a:ext uri="{FF2B5EF4-FFF2-40B4-BE49-F238E27FC236}">
                <a16:creationId xmlns:a16="http://schemas.microsoft.com/office/drawing/2014/main" id="{EC3B3E46-A48F-C743-811D-6CF47AEAD41B}"/>
              </a:ext>
            </a:extLst>
          </p:cNvPr>
          <p:cNvSpPr/>
          <p:nvPr/>
        </p:nvSpPr>
        <p:spPr>
          <a:xfrm>
            <a:off x="4210416" y="5297717"/>
            <a:ext cx="727431" cy="22182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Male</a:t>
            </a:r>
          </a:p>
        </p:txBody>
      </p:sp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EFF87370-6C4F-9647-BE46-4C77780C6208}"/>
              </a:ext>
            </a:extLst>
          </p:cNvPr>
          <p:cNvCxnSpPr>
            <a:cxnSpLocks/>
            <a:stCxn id="172" idx="0"/>
            <a:endCxn id="137" idx="2"/>
          </p:cNvCxnSpPr>
          <p:nvPr/>
        </p:nvCxnSpPr>
        <p:spPr>
          <a:xfrm flipV="1">
            <a:off x="4572455" y="5519544"/>
            <a:ext cx="1677" cy="1698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Rectangle 138">
            <a:extLst>
              <a:ext uri="{FF2B5EF4-FFF2-40B4-BE49-F238E27FC236}">
                <a16:creationId xmlns:a16="http://schemas.microsoft.com/office/drawing/2014/main" id="{143C66B0-1FCF-494A-962D-CA5B48C39845}"/>
              </a:ext>
            </a:extLst>
          </p:cNvPr>
          <p:cNvSpPr/>
          <p:nvPr/>
        </p:nvSpPr>
        <p:spPr>
          <a:xfrm>
            <a:off x="5319305" y="5297717"/>
            <a:ext cx="1393252" cy="22182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PlaysFor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0A1B809F-DA74-5643-A1BF-260AA5CB5155}"/>
              </a:ext>
            </a:extLst>
          </p:cNvPr>
          <p:cNvCxnSpPr>
            <a:cxnSpLocks/>
            <a:endCxn id="139" idx="2"/>
          </p:cNvCxnSpPr>
          <p:nvPr/>
        </p:nvCxnSpPr>
        <p:spPr>
          <a:xfrm flipH="1" flipV="1">
            <a:off x="6015931" y="5519544"/>
            <a:ext cx="2" cy="1197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Rectangle 140">
            <a:extLst>
              <a:ext uri="{FF2B5EF4-FFF2-40B4-BE49-F238E27FC236}">
                <a16:creationId xmlns:a16="http://schemas.microsoft.com/office/drawing/2014/main" id="{3BB30B75-AC6E-7041-B4A3-DB79544A2ABC}"/>
              </a:ext>
            </a:extLst>
          </p:cNvPr>
          <p:cNvSpPr/>
          <p:nvPr/>
        </p:nvSpPr>
        <p:spPr>
          <a:xfrm>
            <a:off x="7006056" y="5297717"/>
            <a:ext cx="727431" cy="22182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NBA</a:t>
            </a:r>
          </a:p>
        </p:txBody>
      </p: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C54EB9AA-ECDE-FB4F-A25B-37243605E898}"/>
              </a:ext>
            </a:extLst>
          </p:cNvPr>
          <p:cNvCxnSpPr>
            <a:cxnSpLocks/>
            <a:endCxn id="141" idx="2"/>
          </p:cNvCxnSpPr>
          <p:nvPr/>
        </p:nvCxnSpPr>
        <p:spPr>
          <a:xfrm flipV="1">
            <a:off x="7369772" y="5519544"/>
            <a:ext cx="0" cy="1197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Rounded Rectangle 142">
            <a:extLst>
              <a:ext uri="{FF2B5EF4-FFF2-40B4-BE49-F238E27FC236}">
                <a16:creationId xmlns:a16="http://schemas.microsoft.com/office/drawing/2014/main" id="{CCB4DF36-4206-C349-B529-9BFAFC434464}"/>
              </a:ext>
            </a:extLst>
          </p:cNvPr>
          <p:cNvSpPr/>
          <p:nvPr/>
        </p:nvSpPr>
        <p:spPr>
          <a:xfrm>
            <a:off x="2114492" y="4988093"/>
            <a:ext cx="1563002" cy="19752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Attention</a:t>
            </a:r>
          </a:p>
        </p:txBody>
      </p: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BA0C1EE6-A295-5C4D-BC7B-782EC3074C3D}"/>
              </a:ext>
            </a:extLst>
          </p:cNvPr>
          <p:cNvCxnSpPr>
            <a:cxnSpLocks/>
            <a:stCxn id="133" idx="0"/>
            <a:endCxn id="143" idx="2"/>
          </p:cNvCxnSpPr>
          <p:nvPr/>
        </p:nvCxnSpPr>
        <p:spPr>
          <a:xfrm flipV="1">
            <a:off x="2114492" y="5185621"/>
            <a:ext cx="781501" cy="1176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EED0A485-7E09-4546-8B51-1AC24EFCCE45}"/>
              </a:ext>
            </a:extLst>
          </p:cNvPr>
          <p:cNvCxnSpPr>
            <a:cxnSpLocks/>
            <a:stCxn id="135" idx="0"/>
            <a:endCxn id="143" idx="2"/>
          </p:cNvCxnSpPr>
          <p:nvPr/>
        </p:nvCxnSpPr>
        <p:spPr>
          <a:xfrm flipH="1" flipV="1">
            <a:off x="2895993" y="5185621"/>
            <a:ext cx="657213" cy="1120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5351A20E-1AE2-C048-B9F1-52EE634EBA48}"/>
              </a:ext>
            </a:extLst>
          </p:cNvPr>
          <p:cNvCxnSpPr>
            <a:cxnSpLocks/>
            <a:stCxn id="137" idx="0"/>
            <a:endCxn id="143" idx="2"/>
          </p:cNvCxnSpPr>
          <p:nvPr/>
        </p:nvCxnSpPr>
        <p:spPr>
          <a:xfrm flipH="1" flipV="1">
            <a:off x="2895993" y="5185621"/>
            <a:ext cx="1678139" cy="1120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Rectangle 146">
            <a:extLst>
              <a:ext uri="{FF2B5EF4-FFF2-40B4-BE49-F238E27FC236}">
                <a16:creationId xmlns:a16="http://schemas.microsoft.com/office/drawing/2014/main" id="{9B90E0FA-5319-C749-BCB1-ECB8C1D58208}"/>
              </a:ext>
            </a:extLst>
          </p:cNvPr>
          <p:cNvSpPr/>
          <p:nvPr/>
        </p:nvSpPr>
        <p:spPr>
          <a:xfrm>
            <a:off x="2114492" y="4635191"/>
            <a:ext cx="1563002" cy="22182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[TRIPLE1]</a:t>
            </a:r>
          </a:p>
        </p:txBody>
      </p: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94A17CC5-641A-8641-BE91-255E39A74A75}"/>
              </a:ext>
            </a:extLst>
          </p:cNvPr>
          <p:cNvCxnSpPr>
            <a:cxnSpLocks/>
            <a:stCxn id="143" idx="0"/>
            <a:endCxn id="147" idx="2"/>
          </p:cNvCxnSpPr>
          <p:nvPr/>
        </p:nvCxnSpPr>
        <p:spPr>
          <a:xfrm flipV="1">
            <a:off x="2895993" y="4857018"/>
            <a:ext cx="0" cy="1310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Rounded Rectangle 148">
            <a:extLst>
              <a:ext uri="{FF2B5EF4-FFF2-40B4-BE49-F238E27FC236}">
                <a16:creationId xmlns:a16="http://schemas.microsoft.com/office/drawing/2014/main" id="{A5026051-6A2D-B843-966B-571A746EA952}"/>
              </a:ext>
            </a:extLst>
          </p:cNvPr>
          <p:cNvSpPr/>
          <p:nvPr/>
        </p:nvSpPr>
        <p:spPr>
          <a:xfrm>
            <a:off x="5683019" y="4991838"/>
            <a:ext cx="1563002" cy="19752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Attention</a:t>
            </a:r>
          </a:p>
        </p:txBody>
      </p: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FC1FE191-C932-2F48-B576-B84771ABCE37}"/>
              </a:ext>
            </a:extLst>
          </p:cNvPr>
          <p:cNvCxnSpPr>
            <a:cxnSpLocks/>
            <a:stCxn id="133" idx="0"/>
            <a:endCxn id="149" idx="2"/>
          </p:cNvCxnSpPr>
          <p:nvPr/>
        </p:nvCxnSpPr>
        <p:spPr>
          <a:xfrm flipV="1">
            <a:off x="2114492" y="5189366"/>
            <a:ext cx="4350028" cy="1139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E9ED0243-C3EF-584D-AAEB-7045BD70C815}"/>
              </a:ext>
            </a:extLst>
          </p:cNvPr>
          <p:cNvCxnSpPr>
            <a:cxnSpLocks/>
            <a:stCxn id="139" idx="0"/>
            <a:endCxn id="149" idx="2"/>
          </p:cNvCxnSpPr>
          <p:nvPr/>
        </p:nvCxnSpPr>
        <p:spPr>
          <a:xfrm flipV="1">
            <a:off x="6015931" y="5189366"/>
            <a:ext cx="448589" cy="1083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CF2BF11E-2CDE-9248-8EF0-CF85B00D0A27}"/>
              </a:ext>
            </a:extLst>
          </p:cNvPr>
          <p:cNvCxnSpPr>
            <a:cxnSpLocks/>
            <a:stCxn id="141" idx="0"/>
            <a:endCxn id="149" idx="2"/>
          </p:cNvCxnSpPr>
          <p:nvPr/>
        </p:nvCxnSpPr>
        <p:spPr>
          <a:xfrm flipH="1" flipV="1">
            <a:off x="6464520" y="5189366"/>
            <a:ext cx="905252" cy="1083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Rectangle 152">
            <a:extLst>
              <a:ext uri="{FF2B5EF4-FFF2-40B4-BE49-F238E27FC236}">
                <a16:creationId xmlns:a16="http://schemas.microsoft.com/office/drawing/2014/main" id="{F93E8AAA-0B0E-ED4A-AA67-0B4F904D85A5}"/>
              </a:ext>
            </a:extLst>
          </p:cNvPr>
          <p:cNvSpPr/>
          <p:nvPr/>
        </p:nvSpPr>
        <p:spPr>
          <a:xfrm>
            <a:off x="5683019" y="4638936"/>
            <a:ext cx="1563002" cy="22182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[TRIPLE2]</a:t>
            </a:r>
          </a:p>
        </p:txBody>
      </p:sp>
      <p:cxnSp>
        <p:nvCxnSpPr>
          <p:cNvPr id="154" name="Straight Arrow Connector 153">
            <a:extLst>
              <a:ext uri="{FF2B5EF4-FFF2-40B4-BE49-F238E27FC236}">
                <a16:creationId xmlns:a16="http://schemas.microsoft.com/office/drawing/2014/main" id="{303A39FC-6C10-2240-A82F-577FC95E7BBA}"/>
              </a:ext>
            </a:extLst>
          </p:cNvPr>
          <p:cNvCxnSpPr>
            <a:cxnSpLocks/>
            <a:stCxn id="149" idx="0"/>
            <a:endCxn id="153" idx="2"/>
          </p:cNvCxnSpPr>
          <p:nvPr/>
        </p:nvCxnSpPr>
        <p:spPr>
          <a:xfrm flipV="1">
            <a:off x="6464520" y="4860763"/>
            <a:ext cx="0" cy="1310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20F70879-4D25-844D-8681-DDC7A83626DB}"/>
              </a:ext>
            </a:extLst>
          </p:cNvPr>
          <p:cNvSpPr txBox="1"/>
          <p:nvPr/>
        </p:nvSpPr>
        <p:spPr>
          <a:xfrm>
            <a:off x="1036513" y="3508106"/>
            <a:ext cx="12711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Graph Encoder</a:t>
            </a:r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239C3231-2173-0149-908F-AFF874516B93}"/>
              </a:ext>
            </a:extLst>
          </p:cNvPr>
          <p:cNvSpPr/>
          <p:nvPr/>
        </p:nvSpPr>
        <p:spPr>
          <a:xfrm>
            <a:off x="1332990" y="6037793"/>
            <a:ext cx="1563002" cy="22182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Moses Malone</a:t>
            </a:r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F54F75B3-24A1-9B4A-A193-6243B345D58B}"/>
              </a:ext>
            </a:extLst>
          </p:cNvPr>
          <p:cNvSpPr/>
          <p:nvPr/>
        </p:nvSpPr>
        <p:spPr>
          <a:xfrm>
            <a:off x="3189489" y="6032244"/>
            <a:ext cx="727431" cy="22182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Gender</a:t>
            </a:r>
          </a:p>
        </p:txBody>
      </p:sp>
      <p:sp>
        <p:nvSpPr>
          <p:cNvPr id="163" name="Rectangle 162">
            <a:extLst>
              <a:ext uri="{FF2B5EF4-FFF2-40B4-BE49-F238E27FC236}">
                <a16:creationId xmlns:a16="http://schemas.microsoft.com/office/drawing/2014/main" id="{30720B27-7B64-624B-9F69-767EF9461F9D}"/>
              </a:ext>
            </a:extLst>
          </p:cNvPr>
          <p:cNvSpPr/>
          <p:nvPr/>
        </p:nvSpPr>
        <p:spPr>
          <a:xfrm>
            <a:off x="4210415" y="6032244"/>
            <a:ext cx="727431" cy="22182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Male</a:t>
            </a:r>
          </a:p>
        </p:txBody>
      </p:sp>
      <p:sp>
        <p:nvSpPr>
          <p:cNvPr id="164" name="Rounded Rectangle 163">
            <a:extLst>
              <a:ext uri="{FF2B5EF4-FFF2-40B4-BE49-F238E27FC236}">
                <a16:creationId xmlns:a16="http://schemas.microsoft.com/office/drawing/2014/main" id="{6A5A6D48-1F8E-EE48-9FC6-16D7654A0373}"/>
              </a:ext>
            </a:extLst>
          </p:cNvPr>
          <p:cNvSpPr/>
          <p:nvPr/>
        </p:nvSpPr>
        <p:spPr>
          <a:xfrm>
            <a:off x="1332990" y="5689432"/>
            <a:ext cx="1563002" cy="18288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Attention</a:t>
            </a:r>
          </a:p>
        </p:txBody>
      </p:sp>
      <p:cxnSp>
        <p:nvCxnSpPr>
          <p:cNvPr id="165" name="Elbow Connector 164">
            <a:extLst>
              <a:ext uri="{FF2B5EF4-FFF2-40B4-BE49-F238E27FC236}">
                <a16:creationId xmlns:a16="http://schemas.microsoft.com/office/drawing/2014/main" id="{C8F4CB58-B015-E741-A3B2-E7AD2404A741}"/>
              </a:ext>
            </a:extLst>
          </p:cNvPr>
          <p:cNvCxnSpPr>
            <a:cxnSpLocks/>
            <a:stCxn id="147" idx="1"/>
            <a:endCxn id="143" idx="1"/>
          </p:cNvCxnSpPr>
          <p:nvPr/>
        </p:nvCxnSpPr>
        <p:spPr>
          <a:xfrm rot="10800000" flipV="1">
            <a:off x="2114492" y="4746105"/>
            <a:ext cx="12700" cy="340752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25ECA379-925F-8A4D-BDC3-61EC45FD332D}"/>
              </a:ext>
            </a:extLst>
          </p:cNvPr>
          <p:cNvCxnSpPr>
            <a:cxnSpLocks/>
            <a:stCxn id="163" idx="0"/>
            <a:endCxn id="164" idx="2"/>
          </p:cNvCxnSpPr>
          <p:nvPr/>
        </p:nvCxnSpPr>
        <p:spPr>
          <a:xfrm flipH="1" flipV="1">
            <a:off x="2114491" y="5872312"/>
            <a:ext cx="2459640" cy="1599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Elbow Connector 166">
            <a:extLst>
              <a:ext uri="{FF2B5EF4-FFF2-40B4-BE49-F238E27FC236}">
                <a16:creationId xmlns:a16="http://schemas.microsoft.com/office/drawing/2014/main" id="{C7013603-9930-3E47-BDA7-21C93097E541}"/>
              </a:ext>
            </a:extLst>
          </p:cNvPr>
          <p:cNvCxnSpPr>
            <a:cxnSpLocks/>
            <a:stCxn id="161" idx="1"/>
            <a:endCxn id="164" idx="1"/>
          </p:cNvCxnSpPr>
          <p:nvPr/>
        </p:nvCxnSpPr>
        <p:spPr>
          <a:xfrm rot="10800000">
            <a:off x="1332990" y="5780873"/>
            <a:ext cx="12700" cy="367835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8" name="Rounded Rectangle 167">
            <a:extLst>
              <a:ext uri="{FF2B5EF4-FFF2-40B4-BE49-F238E27FC236}">
                <a16:creationId xmlns:a16="http://schemas.microsoft.com/office/drawing/2014/main" id="{E24974BD-988A-AB4B-A46F-29023FB826DE}"/>
              </a:ext>
            </a:extLst>
          </p:cNvPr>
          <p:cNvSpPr/>
          <p:nvPr/>
        </p:nvSpPr>
        <p:spPr>
          <a:xfrm>
            <a:off x="3188650" y="5689432"/>
            <a:ext cx="727431" cy="18288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Atten</a:t>
            </a:r>
          </a:p>
        </p:txBody>
      </p:sp>
      <p:cxnSp>
        <p:nvCxnSpPr>
          <p:cNvPr id="169" name="Elbow Connector 168">
            <a:extLst>
              <a:ext uri="{FF2B5EF4-FFF2-40B4-BE49-F238E27FC236}">
                <a16:creationId xmlns:a16="http://schemas.microsoft.com/office/drawing/2014/main" id="{AF08A65D-FE55-FC49-BEBD-EB62A61D9DDD}"/>
              </a:ext>
            </a:extLst>
          </p:cNvPr>
          <p:cNvCxnSpPr>
            <a:cxnSpLocks/>
            <a:stCxn id="162" idx="1"/>
            <a:endCxn id="168" idx="1"/>
          </p:cNvCxnSpPr>
          <p:nvPr/>
        </p:nvCxnSpPr>
        <p:spPr>
          <a:xfrm rot="10800000">
            <a:off x="3188651" y="5780872"/>
            <a:ext cx="839" cy="362286"/>
          </a:xfrm>
          <a:prstGeom prst="bentConnector3">
            <a:avLst>
              <a:gd name="adj1" fmla="val 27346722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0" name="Straight Arrow Connector 169">
            <a:extLst>
              <a:ext uri="{FF2B5EF4-FFF2-40B4-BE49-F238E27FC236}">
                <a16:creationId xmlns:a16="http://schemas.microsoft.com/office/drawing/2014/main" id="{6385B6AC-A2DE-9A47-8B1F-A079BB9C3486}"/>
              </a:ext>
            </a:extLst>
          </p:cNvPr>
          <p:cNvCxnSpPr>
            <a:cxnSpLocks/>
            <a:stCxn id="161" idx="0"/>
            <a:endCxn id="168" idx="2"/>
          </p:cNvCxnSpPr>
          <p:nvPr/>
        </p:nvCxnSpPr>
        <p:spPr>
          <a:xfrm flipV="1">
            <a:off x="2114491" y="5872312"/>
            <a:ext cx="1437875" cy="1654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6D38543F-1A0F-574E-83D9-61032268AF1B}"/>
              </a:ext>
            </a:extLst>
          </p:cNvPr>
          <p:cNvCxnSpPr>
            <a:cxnSpLocks/>
            <a:stCxn id="163" idx="0"/>
            <a:endCxn id="168" idx="2"/>
          </p:cNvCxnSpPr>
          <p:nvPr/>
        </p:nvCxnSpPr>
        <p:spPr>
          <a:xfrm flipH="1" flipV="1">
            <a:off x="3552366" y="5872312"/>
            <a:ext cx="1021765" cy="1599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Rounded Rectangle 171">
            <a:extLst>
              <a:ext uri="{FF2B5EF4-FFF2-40B4-BE49-F238E27FC236}">
                <a16:creationId xmlns:a16="http://schemas.microsoft.com/office/drawing/2014/main" id="{F585F632-5EE7-0E41-8A0A-CC7DE72789D0}"/>
              </a:ext>
            </a:extLst>
          </p:cNvPr>
          <p:cNvSpPr/>
          <p:nvPr/>
        </p:nvSpPr>
        <p:spPr>
          <a:xfrm>
            <a:off x="4208739" y="5689432"/>
            <a:ext cx="727431" cy="18288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Atten</a:t>
            </a:r>
          </a:p>
        </p:txBody>
      </p:sp>
      <p:cxnSp>
        <p:nvCxnSpPr>
          <p:cNvPr id="173" name="Elbow Connector 172">
            <a:extLst>
              <a:ext uri="{FF2B5EF4-FFF2-40B4-BE49-F238E27FC236}">
                <a16:creationId xmlns:a16="http://schemas.microsoft.com/office/drawing/2014/main" id="{DA261846-E52D-694B-A77F-41E4535F1491}"/>
              </a:ext>
            </a:extLst>
          </p:cNvPr>
          <p:cNvCxnSpPr>
            <a:cxnSpLocks/>
            <a:stCxn id="163" idx="1"/>
            <a:endCxn id="172" idx="1"/>
          </p:cNvCxnSpPr>
          <p:nvPr/>
        </p:nvCxnSpPr>
        <p:spPr>
          <a:xfrm rot="10800000">
            <a:off x="4208739" y="5780872"/>
            <a:ext cx="1676" cy="362286"/>
          </a:xfrm>
          <a:prstGeom prst="bentConnector3">
            <a:avLst>
              <a:gd name="adj1" fmla="val 13739618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784DA35C-4EBA-E549-879C-9E00BFE20214}"/>
              </a:ext>
            </a:extLst>
          </p:cNvPr>
          <p:cNvCxnSpPr>
            <a:cxnSpLocks/>
            <a:stCxn id="162" idx="0"/>
            <a:endCxn id="172" idx="2"/>
          </p:cNvCxnSpPr>
          <p:nvPr/>
        </p:nvCxnSpPr>
        <p:spPr>
          <a:xfrm flipV="1">
            <a:off x="3553205" y="5872312"/>
            <a:ext cx="1019250" cy="1599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30689AC5-DDB4-384F-AFDF-ED322AE27F10}"/>
              </a:ext>
            </a:extLst>
          </p:cNvPr>
          <p:cNvCxnSpPr>
            <a:cxnSpLocks/>
            <a:stCxn id="161" idx="0"/>
            <a:endCxn id="172" idx="2"/>
          </p:cNvCxnSpPr>
          <p:nvPr/>
        </p:nvCxnSpPr>
        <p:spPr>
          <a:xfrm flipV="1">
            <a:off x="2114491" y="5872312"/>
            <a:ext cx="2457964" cy="1654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>
            <a:extLst>
              <a:ext uri="{FF2B5EF4-FFF2-40B4-BE49-F238E27FC236}">
                <a16:creationId xmlns:a16="http://schemas.microsoft.com/office/drawing/2014/main" id="{8AC4462E-B153-EA4A-B230-A0357B911F67}"/>
              </a:ext>
            </a:extLst>
          </p:cNvPr>
          <p:cNvCxnSpPr>
            <a:cxnSpLocks/>
            <a:stCxn id="168" idx="0"/>
            <a:endCxn id="135" idx="2"/>
          </p:cNvCxnSpPr>
          <p:nvPr/>
        </p:nvCxnSpPr>
        <p:spPr>
          <a:xfrm flipV="1">
            <a:off x="3552366" y="5519544"/>
            <a:ext cx="840" cy="1698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7" name="Rectangle 176">
            <a:extLst>
              <a:ext uri="{FF2B5EF4-FFF2-40B4-BE49-F238E27FC236}">
                <a16:creationId xmlns:a16="http://schemas.microsoft.com/office/drawing/2014/main" id="{EB75FE36-B9AF-C149-87C4-81DD49D3EEAC}"/>
              </a:ext>
            </a:extLst>
          </p:cNvPr>
          <p:cNvSpPr/>
          <p:nvPr/>
        </p:nvSpPr>
        <p:spPr>
          <a:xfrm>
            <a:off x="5331496" y="6032347"/>
            <a:ext cx="1393252" cy="22182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PlaysFor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178" name="Elbow Connector 177">
            <a:extLst>
              <a:ext uri="{FF2B5EF4-FFF2-40B4-BE49-F238E27FC236}">
                <a16:creationId xmlns:a16="http://schemas.microsoft.com/office/drawing/2014/main" id="{4A9015B7-6775-2C42-841C-2CF4D9E49FE3}"/>
              </a:ext>
            </a:extLst>
          </p:cNvPr>
          <p:cNvCxnSpPr>
            <a:cxnSpLocks/>
            <a:stCxn id="153" idx="1"/>
            <a:endCxn id="149" idx="1"/>
          </p:cNvCxnSpPr>
          <p:nvPr/>
        </p:nvCxnSpPr>
        <p:spPr>
          <a:xfrm rot="10800000" flipV="1">
            <a:off x="5683019" y="4749850"/>
            <a:ext cx="12700" cy="340752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0" name="Rounded Rectangle 179">
            <a:extLst>
              <a:ext uri="{FF2B5EF4-FFF2-40B4-BE49-F238E27FC236}">
                <a16:creationId xmlns:a16="http://schemas.microsoft.com/office/drawing/2014/main" id="{B4649279-59A9-7C4D-B190-2B4ADEDF2B9C}"/>
              </a:ext>
            </a:extLst>
          </p:cNvPr>
          <p:cNvSpPr/>
          <p:nvPr/>
        </p:nvSpPr>
        <p:spPr>
          <a:xfrm>
            <a:off x="5332555" y="5689432"/>
            <a:ext cx="1392193" cy="18288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Attention</a:t>
            </a:r>
          </a:p>
        </p:txBody>
      </p:sp>
      <p:cxnSp>
        <p:nvCxnSpPr>
          <p:cNvPr id="181" name="Elbow Connector 180">
            <a:extLst>
              <a:ext uri="{FF2B5EF4-FFF2-40B4-BE49-F238E27FC236}">
                <a16:creationId xmlns:a16="http://schemas.microsoft.com/office/drawing/2014/main" id="{3F03FEA5-1F46-EF4A-A6D3-303BA1996252}"/>
              </a:ext>
            </a:extLst>
          </p:cNvPr>
          <p:cNvCxnSpPr>
            <a:cxnSpLocks/>
            <a:stCxn id="177" idx="1"/>
            <a:endCxn id="180" idx="1"/>
          </p:cNvCxnSpPr>
          <p:nvPr/>
        </p:nvCxnSpPr>
        <p:spPr>
          <a:xfrm rot="10800000" flipH="1">
            <a:off x="5331495" y="5780873"/>
            <a:ext cx="1059" cy="362389"/>
          </a:xfrm>
          <a:prstGeom prst="bentConnector3">
            <a:avLst>
              <a:gd name="adj1" fmla="val -19372427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2" name="Straight Arrow Connector 181">
            <a:extLst>
              <a:ext uri="{FF2B5EF4-FFF2-40B4-BE49-F238E27FC236}">
                <a16:creationId xmlns:a16="http://schemas.microsoft.com/office/drawing/2014/main" id="{B214B304-1F20-C24D-BD12-AB378B144564}"/>
              </a:ext>
            </a:extLst>
          </p:cNvPr>
          <p:cNvCxnSpPr>
            <a:cxnSpLocks/>
            <a:endCxn id="180" idx="2"/>
          </p:cNvCxnSpPr>
          <p:nvPr/>
        </p:nvCxnSpPr>
        <p:spPr>
          <a:xfrm flipV="1">
            <a:off x="5228828" y="5872312"/>
            <a:ext cx="799824" cy="933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3" name="Rectangle 182">
            <a:extLst>
              <a:ext uri="{FF2B5EF4-FFF2-40B4-BE49-F238E27FC236}">
                <a16:creationId xmlns:a16="http://schemas.microsoft.com/office/drawing/2014/main" id="{9D86696B-20AB-7145-A2C1-21473A7A39B9}"/>
              </a:ext>
            </a:extLst>
          </p:cNvPr>
          <p:cNvSpPr/>
          <p:nvPr/>
        </p:nvSpPr>
        <p:spPr>
          <a:xfrm>
            <a:off x="7006055" y="6032243"/>
            <a:ext cx="727431" cy="22182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NBA</a:t>
            </a:r>
          </a:p>
        </p:txBody>
      </p:sp>
      <p:sp>
        <p:nvSpPr>
          <p:cNvPr id="184" name="Rounded Rectangle 183">
            <a:extLst>
              <a:ext uri="{FF2B5EF4-FFF2-40B4-BE49-F238E27FC236}">
                <a16:creationId xmlns:a16="http://schemas.microsoft.com/office/drawing/2014/main" id="{C4988B7D-A524-7746-9393-7DEB602C2400}"/>
              </a:ext>
            </a:extLst>
          </p:cNvPr>
          <p:cNvSpPr/>
          <p:nvPr/>
        </p:nvSpPr>
        <p:spPr>
          <a:xfrm>
            <a:off x="7006056" y="5689432"/>
            <a:ext cx="765670" cy="18288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Atten</a:t>
            </a:r>
          </a:p>
        </p:txBody>
      </p:sp>
      <p:cxnSp>
        <p:nvCxnSpPr>
          <p:cNvPr id="185" name="Straight Arrow Connector 184">
            <a:extLst>
              <a:ext uri="{FF2B5EF4-FFF2-40B4-BE49-F238E27FC236}">
                <a16:creationId xmlns:a16="http://schemas.microsoft.com/office/drawing/2014/main" id="{297E5992-E269-354E-BDFA-3A711B420977}"/>
              </a:ext>
            </a:extLst>
          </p:cNvPr>
          <p:cNvCxnSpPr>
            <a:cxnSpLocks/>
            <a:stCxn id="177" idx="0"/>
            <a:endCxn id="184" idx="2"/>
          </p:cNvCxnSpPr>
          <p:nvPr/>
        </p:nvCxnSpPr>
        <p:spPr>
          <a:xfrm flipV="1">
            <a:off x="6028122" y="5872312"/>
            <a:ext cx="1360769" cy="1600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Arrow Connector 185">
            <a:extLst>
              <a:ext uri="{FF2B5EF4-FFF2-40B4-BE49-F238E27FC236}">
                <a16:creationId xmlns:a16="http://schemas.microsoft.com/office/drawing/2014/main" id="{FD48BC6E-5921-4C48-997E-AE93CB7683C8}"/>
              </a:ext>
            </a:extLst>
          </p:cNvPr>
          <p:cNvCxnSpPr>
            <a:cxnSpLocks/>
            <a:stCxn id="183" idx="0"/>
            <a:endCxn id="180" idx="2"/>
          </p:cNvCxnSpPr>
          <p:nvPr/>
        </p:nvCxnSpPr>
        <p:spPr>
          <a:xfrm flipH="1" flipV="1">
            <a:off x="6028652" y="5872312"/>
            <a:ext cx="1341119" cy="1599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DCBA6B49-E183-9949-82DC-A47871B7B7A9}"/>
              </a:ext>
            </a:extLst>
          </p:cNvPr>
          <p:cNvCxnSpPr>
            <a:cxnSpLocks/>
            <a:endCxn id="184" idx="2"/>
          </p:cNvCxnSpPr>
          <p:nvPr/>
        </p:nvCxnSpPr>
        <p:spPr>
          <a:xfrm flipV="1">
            <a:off x="5219153" y="5872312"/>
            <a:ext cx="2169738" cy="930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Elbow Connector 187">
            <a:extLst>
              <a:ext uri="{FF2B5EF4-FFF2-40B4-BE49-F238E27FC236}">
                <a16:creationId xmlns:a16="http://schemas.microsoft.com/office/drawing/2014/main" id="{3C09E90D-307E-AD42-AFE0-D18048C4E8A5}"/>
              </a:ext>
            </a:extLst>
          </p:cNvPr>
          <p:cNvCxnSpPr>
            <a:cxnSpLocks/>
            <a:stCxn id="183" idx="1"/>
            <a:endCxn id="184" idx="1"/>
          </p:cNvCxnSpPr>
          <p:nvPr/>
        </p:nvCxnSpPr>
        <p:spPr>
          <a:xfrm rot="10800000" flipH="1">
            <a:off x="7006054" y="5780873"/>
            <a:ext cx="1" cy="362285"/>
          </a:xfrm>
          <a:prstGeom prst="bentConnector3">
            <a:avLst>
              <a:gd name="adj1" fmla="val -2286000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38475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718A93-AC08-E84F-BDA5-72964C390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Encoder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9DF092-BAFD-8E4F-A7DD-4945B057A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62189-C438-DF4C-99F6-3D6C6F99A5B9}" type="slidenum">
              <a:rPr lang="en-US" smtClean="0"/>
              <a:t>14</a:t>
            </a:fld>
            <a:endParaRPr lang="en-US"/>
          </a:p>
        </p:txBody>
      </p:sp>
      <p:sp>
        <p:nvSpPr>
          <p:cNvPr id="125" name="Rounded Rectangle 124">
            <a:extLst>
              <a:ext uri="{FF2B5EF4-FFF2-40B4-BE49-F238E27FC236}">
                <a16:creationId xmlns:a16="http://schemas.microsoft.com/office/drawing/2014/main" id="{C1BD6FAD-C195-A845-B1E1-9878AE8D5E97}"/>
              </a:ext>
            </a:extLst>
          </p:cNvPr>
          <p:cNvSpPr/>
          <p:nvPr/>
        </p:nvSpPr>
        <p:spPr>
          <a:xfrm>
            <a:off x="3491658" y="2812754"/>
            <a:ext cx="1434160" cy="42858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Q316179 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(Moses Malone)</a:t>
            </a:r>
          </a:p>
        </p:txBody>
      </p:sp>
      <p:sp>
        <p:nvSpPr>
          <p:cNvPr id="126" name="Rounded Rectangle 125">
            <a:extLst>
              <a:ext uri="{FF2B5EF4-FFF2-40B4-BE49-F238E27FC236}">
                <a16:creationId xmlns:a16="http://schemas.microsoft.com/office/drawing/2014/main" id="{D28BB68A-0F1B-CC48-94FB-E6C3469BF48E}"/>
              </a:ext>
            </a:extLst>
          </p:cNvPr>
          <p:cNvSpPr/>
          <p:nvPr/>
        </p:nvSpPr>
        <p:spPr>
          <a:xfrm>
            <a:off x="3357197" y="1589688"/>
            <a:ext cx="802656" cy="292571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NBA</a:t>
            </a:r>
          </a:p>
        </p:txBody>
      </p: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97D9CE8A-7D11-AA42-A339-0E49673BABEB}"/>
              </a:ext>
            </a:extLst>
          </p:cNvPr>
          <p:cNvCxnSpPr>
            <a:cxnSpLocks/>
            <a:stCxn id="125" idx="0"/>
            <a:endCxn id="126" idx="2"/>
          </p:cNvCxnSpPr>
          <p:nvPr/>
        </p:nvCxnSpPr>
        <p:spPr>
          <a:xfrm flipH="1" flipV="1">
            <a:off x="3758525" y="1882259"/>
            <a:ext cx="450213" cy="9304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Rectangle 127">
            <a:extLst>
              <a:ext uri="{FF2B5EF4-FFF2-40B4-BE49-F238E27FC236}">
                <a16:creationId xmlns:a16="http://schemas.microsoft.com/office/drawing/2014/main" id="{D23CCFE4-8A95-8642-B7C2-7997F822CA72}"/>
              </a:ext>
            </a:extLst>
          </p:cNvPr>
          <p:cNvSpPr/>
          <p:nvPr/>
        </p:nvSpPr>
        <p:spPr>
          <a:xfrm rot="3977059">
            <a:off x="3427403" y="2212562"/>
            <a:ext cx="80265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plays for</a:t>
            </a:r>
          </a:p>
        </p:txBody>
      </p:sp>
      <p:sp>
        <p:nvSpPr>
          <p:cNvPr id="129" name="Rounded Rectangle 128">
            <a:extLst>
              <a:ext uri="{FF2B5EF4-FFF2-40B4-BE49-F238E27FC236}">
                <a16:creationId xmlns:a16="http://schemas.microsoft.com/office/drawing/2014/main" id="{A8180A95-1B43-2142-B0ED-04A053564C52}"/>
              </a:ext>
            </a:extLst>
          </p:cNvPr>
          <p:cNvSpPr/>
          <p:nvPr/>
        </p:nvSpPr>
        <p:spPr>
          <a:xfrm>
            <a:off x="4274692" y="1589915"/>
            <a:ext cx="792782" cy="292571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male</a:t>
            </a:r>
          </a:p>
        </p:txBody>
      </p: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B374D9FF-A68E-0249-8EA4-3B3F22B31C95}"/>
              </a:ext>
            </a:extLst>
          </p:cNvPr>
          <p:cNvCxnSpPr>
            <a:cxnSpLocks/>
            <a:stCxn id="125" idx="0"/>
            <a:endCxn id="129" idx="2"/>
          </p:cNvCxnSpPr>
          <p:nvPr/>
        </p:nvCxnSpPr>
        <p:spPr>
          <a:xfrm flipV="1">
            <a:off x="4208738" y="1882486"/>
            <a:ext cx="462345" cy="9302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Rectangle 130">
            <a:extLst>
              <a:ext uri="{FF2B5EF4-FFF2-40B4-BE49-F238E27FC236}">
                <a16:creationId xmlns:a16="http://schemas.microsoft.com/office/drawing/2014/main" id="{E39C023D-3287-374A-8784-84639589533D}"/>
              </a:ext>
            </a:extLst>
          </p:cNvPr>
          <p:cNvSpPr/>
          <p:nvPr/>
        </p:nvSpPr>
        <p:spPr>
          <a:xfrm rot="17783007">
            <a:off x="4277145" y="2182905"/>
            <a:ext cx="69935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gender</a:t>
            </a:r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E72489A8-4A75-894C-88D3-DA76E38DC197}"/>
              </a:ext>
            </a:extLst>
          </p:cNvPr>
          <p:cNvSpPr/>
          <p:nvPr/>
        </p:nvSpPr>
        <p:spPr>
          <a:xfrm>
            <a:off x="1016222" y="3531388"/>
            <a:ext cx="7010178" cy="2799633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BCECC649-6402-014B-A80E-14FA3A56EDA3}"/>
              </a:ext>
            </a:extLst>
          </p:cNvPr>
          <p:cNvSpPr/>
          <p:nvPr/>
        </p:nvSpPr>
        <p:spPr>
          <a:xfrm>
            <a:off x="1332991" y="5303266"/>
            <a:ext cx="1563002" cy="22182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Moses Malone</a:t>
            </a:r>
          </a:p>
        </p:txBody>
      </p: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8597AF01-2CF7-1B4C-B74B-FC90EE1F4507}"/>
              </a:ext>
            </a:extLst>
          </p:cNvPr>
          <p:cNvCxnSpPr>
            <a:cxnSpLocks/>
            <a:endCxn id="133" idx="2"/>
          </p:cNvCxnSpPr>
          <p:nvPr/>
        </p:nvCxnSpPr>
        <p:spPr>
          <a:xfrm flipV="1">
            <a:off x="2114492" y="5525093"/>
            <a:ext cx="0" cy="1197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Rectangle 134">
            <a:extLst>
              <a:ext uri="{FF2B5EF4-FFF2-40B4-BE49-F238E27FC236}">
                <a16:creationId xmlns:a16="http://schemas.microsoft.com/office/drawing/2014/main" id="{B6B76F69-D159-564F-97BB-1626004F1F5C}"/>
              </a:ext>
            </a:extLst>
          </p:cNvPr>
          <p:cNvSpPr/>
          <p:nvPr/>
        </p:nvSpPr>
        <p:spPr>
          <a:xfrm>
            <a:off x="3189490" y="5297717"/>
            <a:ext cx="727431" cy="22182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Gender</a:t>
            </a:r>
          </a:p>
        </p:txBody>
      </p: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B67226F7-5222-544F-A64E-C7C522BDC3B9}"/>
              </a:ext>
            </a:extLst>
          </p:cNvPr>
          <p:cNvCxnSpPr>
            <a:cxnSpLocks/>
            <a:stCxn id="162" idx="0"/>
            <a:endCxn id="164" idx="2"/>
          </p:cNvCxnSpPr>
          <p:nvPr/>
        </p:nvCxnSpPr>
        <p:spPr>
          <a:xfrm flipH="1" flipV="1">
            <a:off x="2114491" y="5872312"/>
            <a:ext cx="1438714" cy="1599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Rectangle 136">
            <a:extLst>
              <a:ext uri="{FF2B5EF4-FFF2-40B4-BE49-F238E27FC236}">
                <a16:creationId xmlns:a16="http://schemas.microsoft.com/office/drawing/2014/main" id="{EC3B3E46-A48F-C743-811D-6CF47AEAD41B}"/>
              </a:ext>
            </a:extLst>
          </p:cNvPr>
          <p:cNvSpPr/>
          <p:nvPr/>
        </p:nvSpPr>
        <p:spPr>
          <a:xfrm>
            <a:off x="4210416" y="5297717"/>
            <a:ext cx="727431" cy="22182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Male</a:t>
            </a:r>
          </a:p>
        </p:txBody>
      </p:sp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EFF87370-6C4F-9647-BE46-4C77780C6208}"/>
              </a:ext>
            </a:extLst>
          </p:cNvPr>
          <p:cNvCxnSpPr>
            <a:cxnSpLocks/>
            <a:stCxn id="172" idx="0"/>
            <a:endCxn id="137" idx="2"/>
          </p:cNvCxnSpPr>
          <p:nvPr/>
        </p:nvCxnSpPr>
        <p:spPr>
          <a:xfrm flipV="1">
            <a:off x="4572455" y="5519544"/>
            <a:ext cx="1677" cy="1698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Rectangle 138">
            <a:extLst>
              <a:ext uri="{FF2B5EF4-FFF2-40B4-BE49-F238E27FC236}">
                <a16:creationId xmlns:a16="http://schemas.microsoft.com/office/drawing/2014/main" id="{143C66B0-1FCF-494A-962D-CA5B48C39845}"/>
              </a:ext>
            </a:extLst>
          </p:cNvPr>
          <p:cNvSpPr/>
          <p:nvPr/>
        </p:nvSpPr>
        <p:spPr>
          <a:xfrm>
            <a:off x="5319305" y="5297717"/>
            <a:ext cx="1393252" cy="22182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PlaysFor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0A1B809F-DA74-5643-A1BF-260AA5CB5155}"/>
              </a:ext>
            </a:extLst>
          </p:cNvPr>
          <p:cNvCxnSpPr>
            <a:cxnSpLocks/>
            <a:endCxn id="139" idx="2"/>
          </p:cNvCxnSpPr>
          <p:nvPr/>
        </p:nvCxnSpPr>
        <p:spPr>
          <a:xfrm flipH="1" flipV="1">
            <a:off x="6015931" y="5519544"/>
            <a:ext cx="2" cy="1197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Rectangle 140">
            <a:extLst>
              <a:ext uri="{FF2B5EF4-FFF2-40B4-BE49-F238E27FC236}">
                <a16:creationId xmlns:a16="http://schemas.microsoft.com/office/drawing/2014/main" id="{3BB30B75-AC6E-7041-B4A3-DB79544A2ABC}"/>
              </a:ext>
            </a:extLst>
          </p:cNvPr>
          <p:cNvSpPr/>
          <p:nvPr/>
        </p:nvSpPr>
        <p:spPr>
          <a:xfrm>
            <a:off x="7006056" y="5297717"/>
            <a:ext cx="727431" cy="22182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NBA</a:t>
            </a:r>
          </a:p>
        </p:txBody>
      </p: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C54EB9AA-ECDE-FB4F-A25B-37243605E898}"/>
              </a:ext>
            </a:extLst>
          </p:cNvPr>
          <p:cNvCxnSpPr>
            <a:cxnSpLocks/>
            <a:endCxn id="141" idx="2"/>
          </p:cNvCxnSpPr>
          <p:nvPr/>
        </p:nvCxnSpPr>
        <p:spPr>
          <a:xfrm flipV="1">
            <a:off x="7369772" y="5519544"/>
            <a:ext cx="0" cy="1197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Rounded Rectangle 142">
            <a:extLst>
              <a:ext uri="{FF2B5EF4-FFF2-40B4-BE49-F238E27FC236}">
                <a16:creationId xmlns:a16="http://schemas.microsoft.com/office/drawing/2014/main" id="{CCB4DF36-4206-C349-B529-9BFAFC434464}"/>
              </a:ext>
            </a:extLst>
          </p:cNvPr>
          <p:cNvSpPr/>
          <p:nvPr/>
        </p:nvSpPr>
        <p:spPr>
          <a:xfrm>
            <a:off x="2114492" y="4988093"/>
            <a:ext cx="1563002" cy="19752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Attention</a:t>
            </a:r>
          </a:p>
        </p:txBody>
      </p: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BA0C1EE6-A295-5C4D-BC7B-782EC3074C3D}"/>
              </a:ext>
            </a:extLst>
          </p:cNvPr>
          <p:cNvCxnSpPr>
            <a:cxnSpLocks/>
            <a:stCxn id="133" idx="0"/>
            <a:endCxn id="143" idx="2"/>
          </p:cNvCxnSpPr>
          <p:nvPr/>
        </p:nvCxnSpPr>
        <p:spPr>
          <a:xfrm flipV="1">
            <a:off x="2114492" y="5185621"/>
            <a:ext cx="781501" cy="1176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EED0A485-7E09-4546-8B51-1AC24EFCCE45}"/>
              </a:ext>
            </a:extLst>
          </p:cNvPr>
          <p:cNvCxnSpPr>
            <a:cxnSpLocks/>
            <a:stCxn id="135" idx="0"/>
            <a:endCxn id="143" idx="2"/>
          </p:cNvCxnSpPr>
          <p:nvPr/>
        </p:nvCxnSpPr>
        <p:spPr>
          <a:xfrm flipH="1" flipV="1">
            <a:off x="2895993" y="5185621"/>
            <a:ext cx="657213" cy="1120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5351A20E-1AE2-C048-B9F1-52EE634EBA48}"/>
              </a:ext>
            </a:extLst>
          </p:cNvPr>
          <p:cNvCxnSpPr>
            <a:cxnSpLocks/>
            <a:stCxn id="137" idx="0"/>
            <a:endCxn id="143" idx="2"/>
          </p:cNvCxnSpPr>
          <p:nvPr/>
        </p:nvCxnSpPr>
        <p:spPr>
          <a:xfrm flipH="1" flipV="1">
            <a:off x="2895993" y="5185621"/>
            <a:ext cx="1678139" cy="1120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Rectangle 146">
            <a:extLst>
              <a:ext uri="{FF2B5EF4-FFF2-40B4-BE49-F238E27FC236}">
                <a16:creationId xmlns:a16="http://schemas.microsoft.com/office/drawing/2014/main" id="{9B90E0FA-5319-C749-BCB1-ECB8C1D58208}"/>
              </a:ext>
            </a:extLst>
          </p:cNvPr>
          <p:cNvSpPr/>
          <p:nvPr/>
        </p:nvSpPr>
        <p:spPr>
          <a:xfrm>
            <a:off x="2114492" y="4635191"/>
            <a:ext cx="1563002" cy="22182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[TRIPLE1]</a:t>
            </a:r>
          </a:p>
        </p:txBody>
      </p: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94A17CC5-641A-8641-BE91-255E39A74A75}"/>
              </a:ext>
            </a:extLst>
          </p:cNvPr>
          <p:cNvCxnSpPr>
            <a:cxnSpLocks/>
            <a:stCxn id="143" idx="0"/>
            <a:endCxn id="147" idx="2"/>
          </p:cNvCxnSpPr>
          <p:nvPr/>
        </p:nvCxnSpPr>
        <p:spPr>
          <a:xfrm flipV="1">
            <a:off x="2895993" y="4857018"/>
            <a:ext cx="0" cy="1310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Rounded Rectangle 148">
            <a:extLst>
              <a:ext uri="{FF2B5EF4-FFF2-40B4-BE49-F238E27FC236}">
                <a16:creationId xmlns:a16="http://schemas.microsoft.com/office/drawing/2014/main" id="{A5026051-6A2D-B843-966B-571A746EA952}"/>
              </a:ext>
            </a:extLst>
          </p:cNvPr>
          <p:cNvSpPr/>
          <p:nvPr/>
        </p:nvSpPr>
        <p:spPr>
          <a:xfrm>
            <a:off x="5683019" y="4991838"/>
            <a:ext cx="1563002" cy="19752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Attention</a:t>
            </a:r>
          </a:p>
        </p:txBody>
      </p: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FC1FE191-C932-2F48-B576-B84771ABCE37}"/>
              </a:ext>
            </a:extLst>
          </p:cNvPr>
          <p:cNvCxnSpPr>
            <a:cxnSpLocks/>
            <a:stCxn id="133" idx="0"/>
            <a:endCxn id="149" idx="2"/>
          </p:cNvCxnSpPr>
          <p:nvPr/>
        </p:nvCxnSpPr>
        <p:spPr>
          <a:xfrm flipV="1">
            <a:off x="2114492" y="5189366"/>
            <a:ext cx="4350028" cy="1139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E9ED0243-C3EF-584D-AAEB-7045BD70C815}"/>
              </a:ext>
            </a:extLst>
          </p:cNvPr>
          <p:cNvCxnSpPr>
            <a:cxnSpLocks/>
            <a:stCxn id="139" idx="0"/>
            <a:endCxn id="149" idx="2"/>
          </p:cNvCxnSpPr>
          <p:nvPr/>
        </p:nvCxnSpPr>
        <p:spPr>
          <a:xfrm flipV="1">
            <a:off x="6015931" y="5189366"/>
            <a:ext cx="448589" cy="1083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CF2BF11E-2CDE-9248-8EF0-CF85B00D0A27}"/>
              </a:ext>
            </a:extLst>
          </p:cNvPr>
          <p:cNvCxnSpPr>
            <a:cxnSpLocks/>
            <a:stCxn id="141" idx="0"/>
            <a:endCxn id="149" idx="2"/>
          </p:cNvCxnSpPr>
          <p:nvPr/>
        </p:nvCxnSpPr>
        <p:spPr>
          <a:xfrm flipH="1" flipV="1">
            <a:off x="6464520" y="5189366"/>
            <a:ext cx="905252" cy="1083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Rectangle 152">
            <a:extLst>
              <a:ext uri="{FF2B5EF4-FFF2-40B4-BE49-F238E27FC236}">
                <a16:creationId xmlns:a16="http://schemas.microsoft.com/office/drawing/2014/main" id="{F93E8AAA-0B0E-ED4A-AA67-0B4F904D85A5}"/>
              </a:ext>
            </a:extLst>
          </p:cNvPr>
          <p:cNvSpPr/>
          <p:nvPr/>
        </p:nvSpPr>
        <p:spPr>
          <a:xfrm>
            <a:off x="5683019" y="4638936"/>
            <a:ext cx="1563002" cy="22182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[TRIPLE2]</a:t>
            </a:r>
          </a:p>
        </p:txBody>
      </p:sp>
      <p:cxnSp>
        <p:nvCxnSpPr>
          <p:cNvPr id="154" name="Straight Arrow Connector 153">
            <a:extLst>
              <a:ext uri="{FF2B5EF4-FFF2-40B4-BE49-F238E27FC236}">
                <a16:creationId xmlns:a16="http://schemas.microsoft.com/office/drawing/2014/main" id="{303A39FC-6C10-2240-A82F-577FC95E7BBA}"/>
              </a:ext>
            </a:extLst>
          </p:cNvPr>
          <p:cNvCxnSpPr>
            <a:cxnSpLocks/>
            <a:stCxn id="149" idx="0"/>
            <a:endCxn id="153" idx="2"/>
          </p:cNvCxnSpPr>
          <p:nvPr/>
        </p:nvCxnSpPr>
        <p:spPr>
          <a:xfrm flipV="1">
            <a:off x="6464520" y="4860763"/>
            <a:ext cx="0" cy="1310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Rectangle 154">
            <a:extLst>
              <a:ext uri="{FF2B5EF4-FFF2-40B4-BE49-F238E27FC236}">
                <a16:creationId xmlns:a16="http://schemas.microsoft.com/office/drawing/2014/main" id="{A70202E3-4D5A-5948-B69B-E62C76F80D23}"/>
              </a:ext>
            </a:extLst>
          </p:cNvPr>
          <p:cNvSpPr/>
          <p:nvPr/>
        </p:nvSpPr>
        <p:spPr>
          <a:xfrm>
            <a:off x="3616140" y="3993912"/>
            <a:ext cx="1563002" cy="22182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[ENT1]</a:t>
            </a:r>
          </a:p>
        </p:txBody>
      </p:sp>
      <p:sp>
        <p:nvSpPr>
          <p:cNvPr id="156" name="Rounded Rectangle 155">
            <a:extLst>
              <a:ext uri="{FF2B5EF4-FFF2-40B4-BE49-F238E27FC236}">
                <a16:creationId xmlns:a16="http://schemas.microsoft.com/office/drawing/2014/main" id="{C64C0D67-DE87-824B-9836-3C38506BC9D0}"/>
              </a:ext>
            </a:extLst>
          </p:cNvPr>
          <p:cNvSpPr/>
          <p:nvPr/>
        </p:nvSpPr>
        <p:spPr>
          <a:xfrm>
            <a:off x="3616140" y="4343982"/>
            <a:ext cx="1563002" cy="19752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Attention</a:t>
            </a:r>
          </a:p>
        </p:txBody>
      </p:sp>
      <p:cxnSp>
        <p:nvCxnSpPr>
          <p:cNvPr id="157" name="Straight Arrow Connector 156">
            <a:extLst>
              <a:ext uri="{FF2B5EF4-FFF2-40B4-BE49-F238E27FC236}">
                <a16:creationId xmlns:a16="http://schemas.microsoft.com/office/drawing/2014/main" id="{AC019743-8A3D-824E-9A0B-3BD10FC19E08}"/>
              </a:ext>
            </a:extLst>
          </p:cNvPr>
          <p:cNvCxnSpPr>
            <a:cxnSpLocks/>
            <a:stCxn id="147" idx="0"/>
            <a:endCxn id="156" idx="2"/>
          </p:cNvCxnSpPr>
          <p:nvPr/>
        </p:nvCxnSpPr>
        <p:spPr>
          <a:xfrm flipV="1">
            <a:off x="2895993" y="4541510"/>
            <a:ext cx="1501648" cy="936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6C2E01E5-3A01-DE4E-B498-E877C0E90EEB}"/>
              </a:ext>
            </a:extLst>
          </p:cNvPr>
          <p:cNvCxnSpPr>
            <a:cxnSpLocks/>
            <a:stCxn id="153" idx="0"/>
            <a:endCxn id="156" idx="2"/>
          </p:cNvCxnSpPr>
          <p:nvPr/>
        </p:nvCxnSpPr>
        <p:spPr>
          <a:xfrm flipH="1" flipV="1">
            <a:off x="4397641" y="4541510"/>
            <a:ext cx="2066879" cy="974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E54EE725-4619-D746-A55B-6ADE41AA4546}"/>
              </a:ext>
            </a:extLst>
          </p:cNvPr>
          <p:cNvCxnSpPr>
            <a:cxnSpLocks/>
            <a:stCxn id="156" idx="0"/>
            <a:endCxn id="155" idx="2"/>
          </p:cNvCxnSpPr>
          <p:nvPr/>
        </p:nvCxnSpPr>
        <p:spPr>
          <a:xfrm flipV="1">
            <a:off x="4397641" y="4215739"/>
            <a:ext cx="0" cy="1282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20F70879-4D25-844D-8681-DDC7A83626DB}"/>
              </a:ext>
            </a:extLst>
          </p:cNvPr>
          <p:cNvSpPr txBox="1"/>
          <p:nvPr/>
        </p:nvSpPr>
        <p:spPr>
          <a:xfrm>
            <a:off x="1036513" y="3508106"/>
            <a:ext cx="12711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Graph Encoder</a:t>
            </a:r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239C3231-2173-0149-908F-AFF874516B93}"/>
              </a:ext>
            </a:extLst>
          </p:cNvPr>
          <p:cNvSpPr/>
          <p:nvPr/>
        </p:nvSpPr>
        <p:spPr>
          <a:xfrm>
            <a:off x="1332990" y="6037793"/>
            <a:ext cx="1563002" cy="22182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Moses Malone</a:t>
            </a:r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F54F75B3-24A1-9B4A-A193-6243B345D58B}"/>
              </a:ext>
            </a:extLst>
          </p:cNvPr>
          <p:cNvSpPr/>
          <p:nvPr/>
        </p:nvSpPr>
        <p:spPr>
          <a:xfrm>
            <a:off x="3189489" y="6032244"/>
            <a:ext cx="727431" cy="22182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Gender</a:t>
            </a:r>
          </a:p>
        </p:txBody>
      </p:sp>
      <p:sp>
        <p:nvSpPr>
          <p:cNvPr id="163" name="Rectangle 162">
            <a:extLst>
              <a:ext uri="{FF2B5EF4-FFF2-40B4-BE49-F238E27FC236}">
                <a16:creationId xmlns:a16="http://schemas.microsoft.com/office/drawing/2014/main" id="{30720B27-7B64-624B-9F69-767EF9461F9D}"/>
              </a:ext>
            </a:extLst>
          </p:cNvPr>
          <p:cNvSpPr/>
          <p:nvPr/>
        </p:nvSpPr>
        <p:spPr>
          <a:xfrm>
            <a:off x="4210415" y="6032244"/>
            <a:ext cx="727431" cy="22182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Male</a:t>
            </a:r>
          </a:p>
        </p:txBody>
      </p:sp>
      <p:sp>
        <p:nvSpPr>
          <p:cNvPr id="164" name="Rounded Rectangle 163">
            <a:extLst>
              <a:ext uri="{FF2B5EF4-FFF2-40B4-BE49-F238E27FC236}">
                <a16:creationId xmlns:a16="http://schemas.microsoft.com/office/drawing/2014/main" id="{6A5A6D48-1F8E-EE48-9FC6-16D7654A0373}"/>
              </a:ext>
            </a:extLst>
          </p:cNvPr>
          <p:cNvSpPr/>
          <p:nvPr/>
        </p:nvSpPr>
        <p:spPr>
          <a:xfrm>
            <a:off x="1332990" y="5689432"/>
            <a:ext cx="1563002" cy="18288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Attention</a:t>
            </a:r>
          </a:p>
        </p:txBody>
      </p:sp>
      <p:cxnSp>
        <p:nvCxnSpPr>
          <p:cNvPr id="165" name="Elbow Connector 164">
            <a:extLst>
              <a:ext uri="{FF2B5EF4-FFF2-40B4-BE49-F238E27FC236}">
                <a16:creationId xmlns:a16="http://schemas.microsoft.com/office/drawing/2014/main" id="{C8F4CB58-B015-E741-A3B2-E7AD2404A741}"/>
              </a:ext>
            </a:extLst>
          </p:cNvPr>
          <p:cNvCxnSpPr>
            <a:cxnSpLocks/>
            <a:stCxn id="147" idx="1"/>
            <a:endCxn id="143" idx="1"/>
          </p:cNvCxnSpPr>
          <p:nvPr/>
        </p:nvCxnSpPr>
        <p:spPr>
          <a:xfrm rot="10800000" flipV="1">
            <a:off x="2114492" y="4746105"/>
            <a:ext cx="12700" cy="340752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25ECA379-925F-8A4D-BDC3-61EC45FD332D}"/>
              </a:ext>
            </a:extLst>
          </p:cNvPr>
          <p:cNvCxnSpPr>
            <a:cxnSpLocks/>
            <a:stCxn id="163" idx="0"/>
            <a:endCxn id="164" idx="2"/>
          </p:cNvCxnSpPr>
          <p:nvPr/>
        </p:nvCxnSpPr>
        <p:spPr>
          <a:xfrm flipH="1" flipV="1">
            <a:off x="2114491" y="5872312"/>
            <a:ext cx="2459640" cy="1599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Elbow Connector 166">
            <a:extLst>
              <a:ext uri="{FF2B5EF4-FFF2-40B4-BE49-F238E27FC236}">
                <a16:creationId xmlns:a16="http://schemas.microsoft.com/office/drawing/2014/main" id="{C7013603-9930-3E47-BDA7-21C93097E541}"/>
              </a:ext>
            </a:extLst>
          </p:cNvPr>
          <p:cNvCxnSpPr>
            <a:cxnSpLocks/>
            <a:stCxn id="161" idx="1"/>
            <a:endCxn id="164" idx="1"/>
          </p:cNvCxnSpPr>
          <p:nvPr/>
        </p:nvCxnSpPr>
        <p:spPr>
          <a:xfrm rot="10800000">
            <a:off x="1332990" y="5780873"/>
            <a:ext cx="12700" cy="367835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8" name="Rounded Rectangle 167">
            <a:extLst>
              <a:ext uri="{FF2B5EF4-FFF2-40B4-BE49-F238E27FC236}">
                <a16:creationId xmlns:a16="http://schemas.microsoft.com/office/drawing/2014/main" id="{E24974BD-988A-AB4B-A46F-29023FB826DE}"/>
              </a:ext>
            </a:extLst>
          </p:cNvPr>
          <p:cNvSpPr/>
          <p:nvPr/>
        </p:nvSpPr>
        <p:spPr>
          <a:xfrm>
            <a:off x="3188650" y="5689432"/>
            <a:ext cx="727431" cy="18288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Atten</a:t>
            </a:r>
          </a:p>
        </p:txBody>
      </p:sp>
      <p:cxnSp>
        <p:nvCxnSpPr>
          <p:cNvPr id="169" name="Elbow Connector 168">
            <a:extLst>
              <a:ext uri="{FF2B5EF4-FFF2-40B4-BE49-F238E27FC236}">
                <a16:creationId xmlns:a16="http://schemas.microsoft.com/office/drawing/2014/main" id="{AF08A65D-FE55-FC49-BEBD-EB62A61D9DDD}"/>
              </a:ext>
            </a:extLst>
          </p:cNvPr>
          <p:cNvCxnSpPr>
            <a:cxnSpLocks/>
            <a:stCxn id="162" idx="1"/>
            <a:endCxn id="168" idx="1"/>
          </p:cNvCxnSpPr>
          <p:nvPr/>
        </p:nvCxnSpPr>
        <p:spPr>
          <a:xfrm rot="10800000">
            <a:off x="3188651" y="5780872"/>
            <a:ext cx="839" cy="362286"/>
          </a:xfrm>
          <a:prstGeom prst="bentConnector3">
            <a:avLst>
              <a:gd name="adj1" fmla="val 27346722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0" name="Straight Arrow Connector 169">
            <a:extLst>
              <a:ext uri="{FF2B5EF4-FFF2-40B4-BE49-F238E27FC236}">
                <a16:creationId xmlns:a16="http://schemas.microsoft.com/office/drawing/2014/main" id="{6385B6AC-A2DE-9A47-8B1F-A079BB9C3486}"/>
              </a:ext>
            </a:extLst>
          </p:cNvPr>
          <p:cNvCxnSpPr>
            <a:cxnSpLocks/>
            <a:stCxn id="161" idx="0"/>
            <a:endCxn id="168" idx="2"/>
          </p:cNvCxnSpPr>
          <p:nvPr/>
        </p:nvCxnSpPr>
        <p:spPr>
          <a:xfrm flipV="1">
            <a:off x="2114491" y="5872312"/>
            <a:ext cx="1437875" cy="1654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6D38543F-1A0F-574E-83D9-61032268AF1B}"/>
              </a:ext>
            </a:extLst>
          </p:cNvPr>
          <p:cNvCxnSpPr>
            <a:cxnSpLocks/>
            <a:stCxn id="163" idx="0"/>
            <a:endCxn id="168" idx="2"/>
          </p:cNvCxnSpPr>
          <p:nvPr/>
        </p:nvCxnSpPr>
        <p:spPr>
          <a:xfrm flipH="1" flipV="1">
            <a:off x="3552366" y="5872312"/>
            <a:ext cx="1021765" cy="1599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Rounded Rectangle 171">
            <a:extLst>
              <a:ext uri="{FF2B5EF4-FFF2-40B4-BE49-F238E27FC236}">
                <a16:creationId xmlns:a16="http://schemas.microsoft.com/office/drawing/2014/main" id="{F585F632-5EE7-0E41-8A0A-CC7DE72789D0}"/>
              </a:ext>
            </a:extLst>
          </p:cNvPr>
          <p:cNvSpPr/>
          <p:nvPr/>
        </p:nvSpPr>
        <p:spPr>
          <a:xfrm>
            <a:off x="4208739" y="5689432"/>
            <a:ext cx="727431" cy="18288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Atten</a:t>
            </a:r>
          </a:p>
        </p:txBody>
      </p:sp>
      <p:cxnSp>
        <p:nvCxnSpPr>
          <p:cNvPr id="173" name="Elbow Connector 172">
            <a:extLst>
              <a:ext uri="{FF2B5EF4-FFF2-40B4-BE49-F238E27FC236}">
                <a16:creationId xmlns:a16="http://schemas.microsoft.com/office/drawing/2014/main" id="{DA261846-E52D-694B-A77F-41E4535F1491}"/>
              </a:ext>
            </a:extLst>
          </p:cNvPr>
          <p:cNvCxnSpPr>
            <a:cxnSpLocks/>
            <a:stCxn id="163" idx="1"/>
            <a:endCxn id="172" idx="1"/>
          </p:cNvCxnSpPr>
          <p:nvPr/>
        </p:nvCxnSpPr>
        <p:spPr>
          <a:xfrm rot="10800000">
            <a:off x="4208739" y="5780872"/>
            <a:ext cx="1676" cy="362286"/>
          </a:xfrm>
          <a:prstGeom prst="bentConnector3">
            <a:avLst>
              <a:gd name="adj1" fmla="val 13739618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784DA35C-4EBA-E549-879C-9E00BFE20214}"/>
              </a:ext>
            </a:extLst>
          </p:cNvPr>
          <p:cNvCxnSpPr>
            <a:cxnSpLocks/>
            <a:stCxn id="162" idx="0"/>
            <a:endCxn id="172" idx="2"/>
          </p:cNvCxnSpPr>
          <p:nvPr/>
        </p:nvCxnSpPr>
        <p:spPr>
          <a:xfrm flipV="1">
            <a:off x="3553205" y="5872312"/>
            <a:ext cx="1019250" cy="1599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30689AC5-DDB4-384F-AFDF-ED322AE27F10}"/>
              </a:ext>
            </a:extLst>
          </p:cNvPr>
          <p:cNvCxnSpPr>
            <a:cxnSpLocks/>
            <a:stCxn id="161" idx="0"/>
            <a:endCxn id="172" idx="2"/>
          </p:cNvCxnSpPr>
          <p:nvPr/>
        </p:nvCxnSpPr>
        <p:spPr>
          <a:xfrm flipV="1">
            <a:off x="2114491" y="5872312"/>
            <a:ext cx="2457964" cy="1654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>
            <a:extLst>
              <a:ext uri="{FF2B5EF4-FFF2-40B4-BE49-F238E27FC236}">
                <a16:creationId xmlns:a16="http://schemas.microsoft.com/office/drawing/2014/main" id="{8AC4462E-B153-EA4A-B230-A0357B911F67}"/>
              </a:ext>
            </a:extLst>
          </p:cNvPr>
          <p:cNvCxnSpPr>
            <a:cxnSpLocks/>
            <a:stCxn id="168" idx="0"/>
            <a:endCxn id="135" idx="2"/>
          </p:cNvCxnSpPr>
          <p:nvPr/>
        </p:nvCxnSpPr>
        <p:spPr>
          <a:xfrm flipV="1">
            <a:off x="3552366" y="5519544"/>
            <a:ext cx="840" cy="1698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7" name="Rectangle 176">
            <a:extLst>
              <a:ext uri="{FF2B5EF4-FFF2-40B4-BE49-F238E27FC236}">
                <a16:creationId xmlns:a16="http://schemas.microsoft.com/office/drawing/2014/main" id="{EB75FE36-B9AF-C149-87C4-81DD49D3EEAC}"/>
              </a:ext>
            </a:extLst>
          </p:cNvPr>
          <p:cNvSpPr/>
          <p:nvPr/>
        </p:nvSpPr>
        <p:spPr>
          <a:xfrm>
            <a:off x="5331496" y="6032347"/>
            <a:ext cx="1393252" cy="22182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PlaysFor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178" name="Elbow Connector 177">
            <a:extLst>
              <a:ext uri="{FF2B5EF4-FFF2-40B4-BE49-F238E27FC236}">
                <a16:creationId xmlns:a16="http://schemas.microsoft.com/office/drawing/2014/main" id="{4A9015B7-6775-2C42-841C-2CF4D9E49FE3}"/>
              </a:ext>
            </a:extLst>
          </p:cNvPr>
          <p:cNvCxnSpPr>
            <a:cxnSpLocks/>
            <a:stCxn id="153" idx="1"/>
            <a:endCxn id="149" idx="1"/>
          </p:cNvCxnSpPr>
          <p:nvPr/>
        </p:nvCxnSpPr>
        <p:spPr>
          <a:xfrm rot="10800000" flipV="1">
            <a:off x="5683019" y="4749850"/>
            <a:ext cx="12700" cy="340752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9" name="Elbow Connector 178">
            <a:extLst>
              <a:ext uri="{FF2B5EF4-FFF2-40B4-BE49-F238E27FC236}">
                <a16:creationId xmlns:a16="http://schemas.microsoft.com/office/drawing/2014/main" id="{84482287-5EE3-A04F-A0C6-6AFAB34969F7}"/>
              </a:ext>
            </a:extLst>
          </p:cNvPr>
          <p:cNvCxnSpPr>
            <a:cxnSpLocks/>
            <a:stCxn id="155" idx="1"/>
            <a:endCxn id="156" idx="1"/>
          </p:cNvCxnSpPr>
          <p:nvPr/>
        </p:nvCxnSpPr>
        <p:spPr>
          <a:xfrm rot="10800000" flipV="1">
            <a:off x="3616140" y="4104826"/>
            <a:ext cx="12700" cy="337920"/>
          </a:xfrm>
          <a:prstGeom prst="bentConnector3">
            <a:avLst>
              <a:gd name="adj1" fmla="val 2104228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0" name="Rounded Rectangle 179">
            <a:extLst>
              <a:ext uri="{FF2B5EF4-FFF2-40B4-BE49-F238E27FC236}">
                <a16:creationId xmlns:a16="http://schemas.microsoft.com/office/drawing/2014/main" id="{B4649279-59A9-7C4D-B190-2B4ADEDF2B9C}"/>
              </a:ext>
            </a:extLst>
          </p:cNvPr>
          <p:cNvSpPr/>
          <p:nvPr/>
        </p:nvSpPr>
        <p:spPr>
          <a:xfrm>
            <a:off x="5332555" y="5689432"/>
            <a:ext cx="1392193" cy="18288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Attention</a:t>
            </a:r>
          </a:p>
        </p:txBody>
      </p:sp>
      <p:cxnSp>
        <p:nvCxnSpPr>
          <p:cNvPr id="181" name="Elbow Connector 180">
            <a:extLst>
              <a:ext uri="{FF2B5EF4-FFF2-40B4-BE49-F238E27FC236}">
                <a16:creationId xmlns:a16="http://schemas.microsoft.com/office/drawing/2014/main" id="{3F03FEA5-1F46-EF4A-A6D3-303BA1996252}"/>
              </a:ext>
            </a:extLst>
          </p:cNvPr>
          <p:cNvCxnSpPr>
            <a:cxnSpLocks/>
            <a:stCxn id="177" idx="1"/>
            <a:endCxn id="180" idx="1"/>
          </p:cNvCxnSpPr>
          <p:nvPr/>
        </p:nvCxnSpPr>
        <p:spPr>
          <a:xfrm rot="10800000" flipH="1">
            <a:off x="5331495" y="5780873"/>
            <a:ext cx="1059" cy="362389"/>
          </a:xfrm>
          <a:prstGeom prst="bentConnector3">
            <a:avLst>
              <a:gd name="adj1" fmla="val -19372427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2" name="Straight Arrow Connector 181">
            <a:extLst>
              <a:ext uri="{FF2B5EF4-FFF2-40B4-BE49-F238E27FC236}">
                <a16:creationId xmlns:a16="http://schemas.microsoft.com/office/drawing/2014/main" id="{B214B304-1F20-C24D-BD12-AB378B144564}"/>
              </a:ext>
            </a:extLst>
          </p:cNvPr>
          <p:cNvCxnSpPr>
            <a:cxnSpLocks/>
            <a:endCxn id="180" idx="2"/>
          </p:cNvCxnSpPr>
          <p:nvPr/>
        </p:nvCxnSpPr>
        <p:spPr>
          <a:xfrm flipV="1">
            <a:off x="5228828" y="5872312"/>
            <a:ext cx="799824" cy="933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3" name="Rectangle 182">
            <a:extLst>
              <a:ext uri="{FF2B5EF4-FFF2-40B4-BE49-F238E27FC236}">
                <a16:creationId xmlns:a16="http://schemas.microsoft.com/office/drawing/2014/main" id="{9D86696B-20AB-7145-A2C1-21473A7A39B9}"/>
              </a:ext>
            </a:extLst>
          </p:cNvPr>
          <p:cNvSpPr/>
          <p:nvPr/>
        </p:nvSpPr>
        <p:spPr>
          <a:xfrm>
            <a:off x="7006055" y="6032243"/>
            <a:ext cx="727431" cy="22182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NBA</a:t>
            </a:r>
          </a:p>
        </p:txBody>
      </p:sp>
      <p:sp>
        <p:nvSpPr>
          <p:cNvPr id="184" name="Rounded Rectangle 183">
            <a:extLst>
              <a:ext uri="{FF2B5EF4-FFF2-40B4-BE49-F238E27FC236}">
                <a16:creationId xmlns:a16="http://schemas.microsoft.com/office/drawing/2014/main" id="{C4988B7D-A524-7746-9393-7DEB602C2400}"/>
              </a:ext>
            </a:extLst>
          </p:cNvPr>
          <p:cNvSpPr/>
          <p:nvPr/>
        </p:nvSpPr>
        <p:spPr>
          <a:xfrm>
            <a:off x="7006056" y="5689432"/>
            <a:ext cx="765670" cy="18288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Atten</a:t>
            </a:r>
          </a:p>
        </p:txBody>
      </p:sp>
      <p:cxnSp>
        <p:nvCxnSpPr>
          <p:cNvPr id="185" name="Straight Arrow Connector 184">
            <a:extLst>
              <a:ext uri="{FF2B5EF4-FFF2-40B4-BE49-F238E27FC236}">
                <a16:creationId xmlns:a16="http://schemas.microsoft.com/office/drawing/2014/main" id="{297E5992-E269-354E-BDFA-3A711B420977}"/>
              </a:ext>
            </a:extLst>
          </p:cNvPr>
          <p:cNvCxnSpPr>
            <a:cxnSpLocks/>
            <a:stCxn id="177" idx="0"/>
            <a:endCxn id="184" idx="2"/>
          </p:cNvCxnSpPr>
          <p:nvPr/>
        </p:nvCxnSpPr>
        <p:spPr>
          <a:xfrm flipV="1">
            <a:off x="6028122" y="5872312"/>
            <a:ext cx="1360769" cy="1600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Arrow Connector 185">
            <a:extLst>
              <a:ext uri="{FF2B5EF4-FFF2-40B4-BE49-F238E27FC236}">
                <a16:creationId xmlns:a16="http://schemas.microsoft.com/office/drawing/2014/main" id="{FD48BC6E-5921-4C48-997E-AE93CB7683C8}"/>
              </a:ext>
            </a:extLst>
          </p:cNvPr>
          <p:cNvCxnSpPr>
            <a:cxnSpLocks/>
            <a:stCxn id="183" idx="0"/>
            <a:endCxn id="180" idx="2"/>
          </p:cNvCxnSpPr>
          <p:nvPr/>
        </p:nvCxnSpPr>
        <p:spPr>
          <a:xfrm flipH="1" flipV="1">
            <a:off x="6028652" y="5872312"/>
            <a:ext cx="1341119" cy="1599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DCBA6B49-E183-9949-82DC-A47871B7B7A9}"/>
              </a:ext>
            </a:extLst>
          </p:cNvPr>
          <p:cNvCxnSpPr>
            <a:cxnSpLocks/>
            <a:endCxn id="184" idx="2"/>
          </p:cNvCxnSpPr>
          <p:nvPr/>
        </p:nvCxnSpPr>
        <p:spPr>
          <a:xfrm flipV="1">
            <a:off x="5219153" y="5872312"/>
            <a:ext cx="2169738" cy="930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Elbow Connector 187">
            <a:extLst>
              <a:ext uri="{FF2B5EF4-FFF2-40B4-BE49-F238E27FC236}">
                <a16:creationId xmlns:a16="http://schemas.microsoft.com/office/drawing/2014/main" id="{3C09E90D-307E-AD42-AFE0-D18048C4E8A5}"/>
              </a:ext>
            </a:extLst>
          </p:cNvPr>
          <p:cNvCxnSpPr>
            <a:cxnSpLocks/>
            <a:stCxn id="183" idx="1"/>
            <a:endCxn id="184" idx="1"/>
          </p:cNvCxnSpPr>
          <p:nvPr/>
        </p:nvCxnSpPr>
        <p:spPr>
          <a:xfrm rot="10800000" flipH="1">
            <a:off x="7006054" y="5780873"/>
            <a:ext cx="1" cy="362285"/>
          </a:xfrm>
          <a:prstGeom prst="bentConnector3">
            <a:avLst>
              <a:gd name="adj1" fmla="val -2286000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9" name="Rounded Rectangle 188">
            <a:extLst>
              <a:ext uri="{FF2B5EF4-FFF2-40B4-BE49-F238E27FC236}">
                <a16:creationId xmlns:a16="http://schemas.microsoft.com/office/drawing/2014/main" id="{D1850D06-D182-2F4D-9F13-DCA3CD90E693}"/>
              </a:ext>
            </a:extLst>
          </p:cNvPr>
          <p:cNvSpPr/>
          <p:nvPr/>
        </p:nvSpPr>
        <p:spPr>
          <a:xfrm>
            <a:off x="3599168" y="3676486"/>
            <a:ext cx="1563002" cy="19752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Attention</a:t>
            </a:r>
          </a:p>
        </p:txBody>
      </p:sp>
      <p:cxnSp>
        <p:nvCxnSpPr>
          <p:cNvPr id="190" name="Elbow Connector 189">
            <a:extLst>
              <a:ext uri="{FF2B5EF4-FFF2-40B4-BE49-F238E27FC236}">
                <a16:creationId xmlns:a16="http://schemas.microsoft.com/office/drawing/2014/main" id="{9107F87D-0350-E947-A8DE-0A4EA183DE07}"/>
              </a:ext>
            </a:extLst>
          </p:cNvPr>
          <p:cNvCxnSpPr>
            <a:cxnSpLocks/>
            <a:stCxn id="155" idx="1"/>
            <a:endCxn id="189" idx="1"/>
          </p:cNvCxnSpPr>
          <p:nvPr/>
        </p:nvCxnSpPr>
        <p:spPr>
          <a:xfrm rot="10800000">
            <a:off x="3599168" y="3775250"/>
            <a:ext cx="16972" cy="329576"/>
          </a:xfrm>
          <a:prstGeom prst="bentConnector3">
            <a:avLst>
              <a:gd name="adj1" fmla="val 1446924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2" name="Straight Arrow Connector 191">
            <a:extLst>
              <a:ext uri="{FF2B5EF4-FFF2-40B4-BE49-F238E27FC236}">
                <a16:creationId xmlns:a16="http://schemas.microsoft.com/office/drawing/2014/main" id="{F3E107AB-C7F8-7C46-8280-595FEFDD5974}"/>
              </a:ext>
            </a:extLst>
          </p:cNvPr>
          <p:cNvCxnSpPr>
            <a:cxnSpLocks/>
            <a:stCxn id="189" idx="0"/>
          </p:cNvCxnSpPr>
          <p:nvPr/>
        </p:nvCxnSpPr>
        <p:spPr>
          <a:xfrm flipV="1">
            <a:off x="4380669" y="3520984"/>
            <a:ext cx="0" cy="1555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29823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718A93-AC08-E84F-BDA5-72964C390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Encoder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9DF092-BAFD-8E4F-A7DD-4945B057A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62189-C438-DF4C-99F6-3D6C6F99A5B9}" type="slidenum">
              <a:rPr lang="en-US" smtClean="0"/>
              <a:t>15</a:t>
            </a:fld>
            <a:endParaRPr lang="en-US"/>
          </a:p>
        </p:txBody>
      </p:sp>
      <p:sp>
        <p:nvSpPr>
          <p:cNvPr id="125" name="Rounded Rectangle 124">
            <a:extLst>
              <a:ext uri="{FF2B5EF4-FFF2-40B4-BE49-F238E27FC236}">
                <a16:creationId xmlns:a16="http://schemas.microsoft.com/office/drawing/2014/main" id="{C1BD6FAD-C195-A845-B1E1-9878AE8D5E97}"/>
              </a:ext>
            </a:extLst>
          </p:cNvPr>
          <p:cNvSpPr/>
          <p:nvPr/>
        </p:nvSpPr>
        <p:spPr>
          <a:xfrm>
            <a:off x="3491658" y="2812754"/>
            <a:ext cx="1434160" cy="42858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Q316179 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(Moses Malone)</a:t>
            </a:r>
          </a:p>
        </p:txBody>
      </p:sp>
      <p:sp>
        <p:nvSpPr>
          <p:cNvPr id="126" name="Rounded Rectangle 125">
            <a:extLst>
              <a:ext uri="{FF2B5EF4-FFF2-40B4-BE49-F238E27FC236}">
                <a16:creationId xmlns:a16="http://schemas.microsoft.com/office/drawing/2014/main" id="{D28BB68A-0F1B-CC48-94FB-E6C3469BF48E}"/>
              </a:ext>
            </a:extLst>
          </p:cNvPr>
          <p:cNvSpPr/>
          <p:nvPr/>
        </p:nvSpPr>
        <p:spPr>
          <a:xfrm>
            <a:off x="3357197" y="1589688"/>
            <a:ext cx="802656" cy="292571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NBA</a:t>
            </a:r>
          </a:p>
        </p:txBody>
      </p: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97D9CE8A-7D11-AA42-A339-0E49673BABEB}"/>
              </a:ext>
            </a:extLst>
          </p:cNvPr>
          <p:cNvCxnSpPr>
            <a:cxnSpLocks/>
            <a:stCxn id="125" idx="0"/>
            <a:endCxn id="126" idx="2"/>
          </p:cNvCxnSpPr>
          <p:nvPr/>
        </p:nvCxnSpPr>
        <p:spPr>
          <a:xfrm flipH="1" flipV="1">
            <a:off x="3758525" y="1882259"/>
            <a:ext cx="450213" cy="9304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Rectangle 127">
            <a:extLst>
              <a:ext uri="{FF2B5EF4-FFF2-40B4-BE49-F238E27FC236}">
                <a16:creationId xmlns:a16="http://schemas.microsoft.com/office/drawing/2014/main" id="{D23CCFE4-8A95-8642-B7C2-7997F822CA72}"/>
              </a:ext>
            </a:extLst>
          </p:cNvPr>
          <p:cNvSpPr/>
          <p:nvPr/>
        </p:nvSpPr>
        <p:spPr>
          <a:xfrm rot="3977059">
            <a:off x="3427403" y="2212562"/>
            <a:ext cx="80265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plays for</a:t>
            </a:r>
          </a:p>
        </p:txBody>
      </p:sp>
      <p:sp>
        <p:nvSpPr>
          <p:cNvPr id="129" name="Rounded Rectangle 128">
            <a:extLst>
              <a:ext uri="{FF2B5EF4-FFF2-40B4-BE49-F238E27FC236}">
                <a16:creationId xmlns:a16="http://schemas.microsoft.com/office/drawing/2014/main" id="{A8180A95-1B43-2142-B0ED-04A053564C52}"/>
              </a:ext>
            </a:extLst>
          </p:cNvPr>
          <p:cNvSpPr/>
          <p:nvPr/>
        </p:nvSpPr>
        <p:spPr>
          <a:xfrm>
            <a:off x="4274692" y="1589915"/>
            <a:ext cx="792782" cy="292571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male</a:t>
            </a:r>
          </a:p>
        </p:txBody>
      </p: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B374D9FF-A68E-0249-8EA4-3B3F22B31C95}"/>
              </a:ext>
            </a:extLst>
          </p:cNvPr>
          <p:cNvCxnSpPr>
            <a:cxnSpLocks/>
            <a:stCxn id="125" idx="0"/>
            <a:endCxn id="129" idx="2"/>
          </p:cNvCxnSpPr>
          <p:nvPr/>
        </p:nvCxnSpPr>
        <p:spPr>
          <a:xfrm flipV="1">
            <a:off x="4208738" y="1882486"/>
            <a:ext cx="462345" cy="9302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Rectangle 130">
            <a:extLst>
              <a:ext uri="{FF2B5EF4-FFF2-40B4-BE49-F238E27FC236}">
                <a16:creationId xmlns:a16="http://schemas.microsoft.com/office/drawing/2014/main" id="{E39C023D-3287-374A-8784-84639589533D}"/>
              </a:ext>
            </a:extLst>
          </p:cNvPr>
          <p:cNvSpPr/>
          <p:nvPr/>
        </p:nvSpPr>
        <p:spPr>
          <a:xfrm rot="17783007">
            <a:off x="4277145" y="2182905"/>
            <a:ext cx="69935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gender</a:t>
            </a:r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E72489A8-4A75-894C-88D3-DA76E38DC197}"/>
              </a:ext>
            </a:extLst>
          </p:cNvPr>
          <p:cNvSpPr/>
          <p:nvPr/>
        </p:nvSpPr>
        <p:spPr>
          <a:xfrm>
            <a:off x="1016222" y="3531388"/>
            <a:ext cx="7010178" cy="2799633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Rectangle 154">
            <a:extLst>
              <a:ext uri="{FF2B5EF4-FFF2-40B4-BE49-F238E27FC236}">
                <a16:creationId xmlns:a16="http://schemas.microsoft.com/office/drawing/2014/main" id="{A70202E3-4D5A-5948-B69B-E62C76F80D23}"/>
              </a:ext>
            </a:extLst>
          </p:cNvPr>
          <p:cNvSpPr/>
          <p:nvPr/>
        </p:nvSpPr>
        <p:spPr>
          <a:xfrm>
            <a:off x="2568036" y="5157398"/>
            <a:ext cx="1563002" cy="22182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[ENT1]</a:t>
            </a:r>
          </a:p>
        </p:txBody>
      </p:sp>
      <p:sp>
        <p:nvSpPr>
          <p:cNvPr id="156" name="Rounded Rectangle 155">
            <a:extLst>
              <a:ext uri="{FF2B5EF4-FFF2-40B4-BE49-F238E27FC236}">
                <a16:creationId xmlns:a16="http://schemas.microsoft.com/office/drawing/2014/main" id="{C64C0D67-DE87-824B-9836-3C38506BC9D0}"/>
              </a:ext>
            </a:extLst>
          </p:cNvPr>
          <p:cNvSpPr/>
          <p:nvPr/>
        </p:nvSpPr>
        <p:spPr>
          <a:xfrm>
            <a:off x="2568036" y="5507468"/>
            <a:ext cx="1563002" cy="19752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Attention</a:t>
            </a:r>
          </a:p>
        </p:txBody>
      </p: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E54EE725-4619-D746-A55B-6ADE41AA4546}"/>
              </a:ext>
            </a:extLst>
          </p:cNvPr>
          <p:cNvCxnSpPr>
            <a:cxnSpLocks/>
            <a:stCxn id="156" idx="0"/>
            <a:endCxn id="155" idx="2"/>
          </p:cNvCxnSpPr>
          <p:nvPr/>
        </p:nvCxnSpPr>
        <p:spPr>
          <a:xfrm flipV="1">
            <a:off x="3349537" y="5379225"/>
            <a:ext cx="0" cy="1282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20F70879-4D25-844D-8681-DDC7A83626DB}"/>
              </a:ext>
            </a:extLst>
          </p:cNvPr>
          <p:cNvSpPr txBox="1"/>
          <p:nvPr/>
        </p:nvSpPr>
        <p:spPr>
          <a:xfrm>
            <a:off x="1036513" y="3508106"/>
            <a:ext cx="12711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Graph Encoder</a:t>
            </a:r>
          </a:p>
        </p:txBody>
      </p:sp>
      <p:cxnSp>
        <p:nvCxnSpPr>
          <p:cNvPr id="179" name="Elbow Connector 178">
            <a:extLst>
              <a:ext uri="{FF2B5EF4-FFF2-40B4-BE49-F238E27FC236}">
                <a16:creationId xmlns:a16="http://schemas.microsoft.com/office/drawing/2014/main" id="{84482287-5EE3-A04F-A0C6-6AFAB34969F7}"/>
              </a:ext>
            </a:extLst>
          </p:cNvPr>
          <p:cNvCxnSpPr>
            <a:cxnSpLocks/>
            <a:stCxn id="155" idx="1"/>
            <a:endCxn id="156" idx="1"/>
          </p:cNvCxnSpPr>
          <p:nvPr/>
        </p:nvCxnSpPr>
        <p:spPr>
          <a:xfrm rot="10800000" flipV="1">
            <a:off x="2568036" y="5268312"/>
            <a:ext cx="12700" cy="337920"/>
          </a:xfrm>
          <a:prstGeom prst="bentConnector3">
            <a:avLst>
              <a:gd name="adj1" fmla="val 2104228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9" name="Rounded Rectangle 188">
            <a:extLst>
              <a:ext uri="{FF2B5EF4-FFF2-40B4-BE49-F238E27FC236}">
                <a16:creationId xmlns:a16="http://schemas.microsoft.com/office/drawing/2014/main" id="{D1850D06-D182-2F4D-9F13-DCA3CD90E693}"/>
              </a:ext>
            </a:extLst>
          </p:cNvPr>
          <p:cNvSpPr/>
          <p:nvPr/>
        </p:nvSpPr>
        <p:spPr>
          <a:xfrm>
            <a:off x="2551064" y="4839972"/>
            <a:ext cx="1563002" cy="19752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Attention</a:t>
            </a:r>
          </a:p>
        </p:txBody>
      </p:sp>
      <p:cxnSp>
        <p:nvCxnSpPr>
          <p:cNvPr id="190" name="Elbow Connector 189">
            <a:extLst>
              <a:ext uri="{FF2B5EF4-FFF2-40B4-BE49-F238E27FC236}">
                <a16:creationId xmlns:a16="http://schemas.microsoft.com/office/drawing/2014/main" id="{9107F87D-0350-E947-A8DE-0A4EA183DE07}"/>
              </a:ext>
            </a:extLst>
          </p:cNvPr>
          <p:cNvCxnSpPr>
            <a:cxnSpLocks/>
            <a:stCxn id="155" idx="1"/>
            <a:endCxn id="189" idx="1"/>
          </p:cNvCxnSpPr>
          <p:nvPr/>
        </p:nvCxnSpPr>
        <p:spPr>
          <a:xfrm rot="10800000">
            <a:off x="2551064" y="4938736"/>
            <a:ext cx="16972" cy="329576"/>
          </a:xfrm>
          <a:prstGeom prst="bentConnector3">
            <a:avLst>
              <a:gd name="adj1" fmla="val 1446924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2" name="Straight Arrow Connector 191">
            <a:extLst>
              <a:ext uri="{FF2B5EF4-FFF2-40B4-BE49-F238E27FC236}">
                <a16:creationId xmlns:a16="http://schemas.microsoft.com/office/drawing/2014/main" id="{F3E107AB-C7F8-7C46-8280-595FEFDD5974}"/>
              </a:ext>
            </a:extLst>
          </p:cNvPr>
          <p:cNvCxnSpPr>
            <a:cxnSpLocks/>
            <a:stCxn id="189" idx="0"/>
            <a:endCxn id="80" idx="2"/>
          </p:cNvCxnSpPr>
          <p:nvPr/>
        </p:nvCxnSpPr>
        <p:spPr>
          <a:xfrm flipV="1">
            <a:off x="3332565" y="4408934"/>
            <a:ext cx="959323" cy="4310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ectangle 70">
            <a:extLst>
              <a:ext uri="{FF2B5EF4-FFF2-40B4-BE49-F238E27FC236}">
                <a16:creationId xmlns:a16="http://schemas.microsoft.com/office/drawing/2014/main" id="{520A74BB-90A3-E945-AF9C-60F0F07D4186}"/>
              </a:ext>
            </a:extLst>
          </p:cNvPr>
          <p:cNvSpPr/>
          <p:nvPr/>
        </p:nvSpPr>
        <p:spPr>
          <a:xfrm>
            <a:off x="4742823" y="5157398"/>
            <a:ext cx="1563002" cy="22182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[ENT2]</a:t>
            </a:r>
          </a:p>
        </p:txBody>
      </p:sp>
      <p:sp>
        <p:nvSpPr>
          <p:cNvPr id="72" name="Rounded Rectangle 71">
            <a:extLst>
              <a:ext uri="{FF2B5EF4-FFF2-40B4-BE49-F238E27FC236}">
                <a16:creationId xmlns:a16="http://schemas.microsoft.com/office/drawing/2014/main" id="{5EA0898D-CDDB-964B-A674-B89CB7DA1C1C}"/>
              </a:ext>
            </a:extLst>
          </p:cNvPr>
          <p:cNvSpPr/>
          <p:nvPr/>
        </p:nvSpPr>
        <p:spPr>
          <a:xfrm>
            <a:off x="4742823" y="5507468"/>
            <a:ext cx="1563002" cy="19752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Attention</a:t>
            </a: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21C3227C-5455-6347-9ED4-B70E5AD76A77}"/>
              </a:ext>
            </a:extLst>
          </p:cNvPr>
          <p:cNvCxnSpPr>
            <a:cxnSpLocks/>
            <a:stCxn id="72" idx="0"/>
            <a:endCxn id="71" idx="2"/>
          </p:cNvCxnSpPr>
          <p:nvPr/>
        </p:nvCxnSpPr>
        <p:spPr>
          <a:xfrm flipV="1">
            <a:off x="5524324" y="5379225"/>
            <a:ext cx="0" cy="1282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Elbow Connector 73">
            <a:extLst>
              <a:ext uri="{FF2B5EF4-FFF2-40B4-BE49-F238E27FC236}">
                <a16:creationId xmlns:a16="http://schemas.microsoft.com/office/drawing/2014/main" id="{0CEAAEDB-14EA-E14A-8C6B-694334A33C18}"/>
              </a:ext>
            </a:extLst>
          </p:cNvPr>
          <p:cNvCxnSpPr>
            <a:cxnSpLocks/>
            <a:stCxn id="71" idx="1"/>
            <a:endCxn id="72" idx="1"/>
          </p:cNvCxnSpPr>
          <p:nvPr/>
        </p:nvCxnSpPr>
        <p:spPr>
          <a:xfrm rot="10800000" flipV="1">
            <a:off x="4742823" y="5268312"/>
            <a:ext cx="12700" cy="337920"/>
          </a:xfrm>
          <a:prstGeom prst="bentConnector3">
            <a:avLst>
              <a:gd name="adj1" fmla="val 2104228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60A32EFD-1C99-3C41-B5F9-512A80F06483}"/>
              </a:ext>
            </a:extLst>
          </p:cNvPr>
          <p:cNvSpPr/>
          <p:nvPr/>
        </p:nvSpPr>
        <p:spPr>
          <a:xfrm>
            <a:off x="4725851" y="4839972"/>
            <a:ext cx="1563002" cy="19752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Attention</a:t>
            </a:r>
          </a:p>
        </p:txBody>
      </p:sp>
      <p:cxnSp>
        <p:nvCxnSpPr>
          <p:cNvPr id="76" name="Elbow Connector 75">
            <a:extLst>
              <a:ext uri="{FF2B5EF4-FFF2-40B4-BE49-F238E27FC236}">
                <a16:creationId xmlns:a16="http://schemas.microsoft.com/office/drawing/2014/main" id="{73DDD72D-514E-084D-9E5D-53042C67A52C}"/>
              </a:ext>
            </a:extLst>
          </p:cNvPr>
          <p:cNvCxnSpPr>
            <a:cxnSpLocks/>
            <a:stCxn id="71" idx="1"/>
            <a:endCxn id="75" idx="1"/>
          </p:cNvCxnSpPr>
          <p:nvPr/>
        </p:nvCxnSpPr>
        <p:spPr>
          <a:xfrm rot="10800000">
            <a:off x="4725851" y="4938736"/>
            <a:ext cx="16972" cy="329576"/>
          </a:xfrm>
          <a:prstGeom prst="bentConnector3">
            <a:avLst>
              <a:gd name="adj1" fmla="val 1446924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B8985BEB-655E-7148-B2AA-2F841DF83C76}"/>
              </a:ext>
            </a:extLst>
          </p:cNvPr>
          <p:cNvCxnSpPr>
            <a:cxnSpLocks/>
            <a:stCxn id="75" idx="0"/>
            <a:endCxn id="80" idx="2"/>
          </p:cNvCxnSpPr>
          <p:nvPr/>
        </p:nvCxnSpPr>
        <p:spPr>
          <a:xfrm flipH="1" flipV="1">
            <a:off x="4291888" y="4408934"/>
            <a:ext cx="1215464" cy="4310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Rectangle 79">
            <a:extLst>
              <a:ext uri="{FF2B5EF4-FFF2-40B4-BE49-F238E27FC236}">
                <a16:creationId xmlns:a16="http://schemas.microsoft.com/office/drawing/2014/main" id="{65708651-9485-714D-90AE-8D477D5CBD35}"/>
              </a:ext>
            </a:extLst>
          </p:cNvPr>
          <p:cNvSpPr/>
          <p:nvPr/>
        </p:nvSpPr>
        <p:spPr>
          <a:xfrm>
            <a:off x="3510387" y="4187107"/>
            <a:ext cx="1563002" cy="221827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[FACT1]</a:t>
            </a:r>
          </a:p>
        </p:txBody>
      </p:sp>
    </p:spTree>
    <p:extLst>
      <p:ext uri="{BB962C8B-B14F-4D97-AF65-F5344CB8AC3E}">
        <p14:creationId xmlns:p14="http://schemas.microsoft.com/office/powerpoint/2010/main" val="23147311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40A00F-3C7E-764A-8838-92E8123DC9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 Decoder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CAB65D-3EE4-E64B-ADFF-8DD56D8E9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62189-C438-DF4C-99F6-3D6C6F99A5B9}" type="slidenum">
              <a:rPr lang="en-US" smtClean="0"/>
              <a:t>16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679D2BA-C4D6-424B-ADF4-C32D2FB22E52}"/>
              </a:ext>
            </a:extLst>
          </p:cNvPr>
          <p:cNvSpPr/>
          <p:nvPr/>
        </p:nvSpPr>
        <p:spPr>
          <a:xfrm>
            <a:off x="1362326" y="4330812"/>
            <a:ext cx="802837" cy="2162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[ENT1]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91C15C7-3C1C-BB44-962F-9925E02CCD94}"/>
              </a:ext>
            </a:extLst>
          </p:cNvPr>
          <p:cNvSpPr/>
          <p:nvPr/>
        </p:nvSpPr>
        <p:spPr>
          <a:xfrm>
            <a:off x="3293574" y="4330812"/>
            <a:ext cx="638043" cy="22182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Moses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9EE8676-92BA-344F-933E-8A9F3A1862AB}"/>
              </a:ext>
            </a:extLst>
          </p:cNvPr>
          <p:cNvSpPr/>
          <p:nvPr/>
        </p:nvSpPr>
        <p:spPr>
          <a:xfrm>
            <a:off x="4066559" y="4330812"/>
            <a:ext cx="807027" cy="22182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Malone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F12DB3E-196A-3F41-BE77-DA546D2FB23A}"/>
              </a:ext>
            </a:extLst>
          </p:cNvPr>
          <p:cNvSpPr/>
          <p:nvPr/>
        </p:nvSpPr>
        <p:spPr>
          <a:xfrm>
            <a:off x="2289652" y="4325263"/>
            <a:ext cx="879156" cy="22182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[TRIPLE1]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09BC998-52D3-1B4B-9FE5-8F97185BCADA}"/>
              </a:ext>
            </a:extLst>
          </p:cNvPr>
          <p:cNvSpPr/>
          <p:nvPr/>
        </p:nvSpPr>
        <p:spPr>
          <a:xfrm>
            <a:off x="5009965" y="4330811"/>
            <a:ext cx="807027" cy="22182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Gender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6F43128-7DBD-7B44-B678-271BEAA866F7}"/>
              </a:ext>
            </a:extLst>
          </p:cNvPr>
          <p:cNvSpPr/>
          <p:nvPr/>
        </p:nvSpPr>
        <p:spPr>
          <a:xfrm>
            <a:off x="5934326" y="4325262"/>
            <a:ext cx="807027" cy="22182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Male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E68C76B-0327-5B43-AD05-0A2919E62B60}"/>
              </a:ext>
            </a:extLst>
          </p:cNvPr>
          <p:cNvSpPr/>
          <p:nvPr/>
        </p:nvSpPr>
        <p:spPr>
          <a:xfrm>
            <a:off x="6859494" y="4333648"/>
            <a:ext cx="1049152" cy="22182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[TRIPLE2]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3733F41A-81EA-7A47-B02C-2E4274465FD6}"/>
              </a:ext>
            </a:extLst>
          </p:cNvPr>
          <p:cNvSpPr/>
          <p:nvPr/>
        </p:nvSpPr>
        <p:spPr>
          <a:xfrm>
            <a:off x="5833962" y="2785659"/>
            <a:ext cx="422031" cy="175846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D4A4BCCF-BF88-E843-95B1-2748288C8DEB}"/>
              </a:ext>
            </a:extLst>
          </p:cNvPr>
          <p:cNvSpPr/>
          <p:nvPr/>
        </p:nvSpPr>
        <p:spPr>
          <a:xfrm>
            <a:off x="5833962" y="3143766"/>
            <a:ext cx="422031" cy="175846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D7BA4FAB-16FC-9A44-ABB8-CE53F7E7D4A4}"/>
              </a:ext>
            </a:extLst>
          </p:cNvPr>
          <p:cNvSpPr/>
          <p:nvPr/>
        </p:nvSpPr>
        <p:spPr>
          <a:xfrm>
            <a:off x="5833962" y="3508187"/>
            <a:ext cx="422031" cy="175846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1796F063-7F96-9A4E-97FC-99366BD24051}"/>
              </a:ext>
            </a:extLst>
          </p:cNvPr>
          <p:cNvSpPr/>
          <p:nvPr/>
        </p:nvSpPr>
        <p:spPr>
          <a:xfrm>
            <a:off x="6420703" y="2777273"/>
            <a:ext cx="422031" cy="175846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FA2E3782-B0E2-024C-A53C-4E6EACDDA802}"/>
              </a:ext>
            </a:extLst>
          </p:cNvPr>
          <p:cNvSpPr/>
          <p:nvPr/>
        </p:nvSpPr>
        <p:spPr>
          <a:xfrm>
            <a:off x="6420703" y="3135380"/>
            <a:ext cx="422031" cy="175846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2C081979-62D6-D148-B772-BB350DB4034A}"/>
              </a:ext>
            </a:extLst>
          </p:cNvPr>
          <p:cNvSpPr/>
          <p:nvPr/>
        </p:nvSpPr>
        <p:spPr>
          <a:xfrm>
            <a:off x="6420703" y="3499801"/>
            <a:ext cx="422031" cy="175846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E69541D7-CBA7-6045-B974-564732320735}"/>
              </a:ext>
            </a:extLst>
          </p:cNvPr>
          <p:cNvSpPr/>
          <p:nvPr/>
        </p:nvSpPr>
        <p:spPr>
          <a:xfrm>
            <a:off x="7063420" y="2785659"/>
            <a:ext cx="422031" cy="175846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ECE4C5DF-A4CF-2742-92C2-4987414DD0CA}"/>
              </a:ext>
            </a:extLst>
          </p:cNvPr>
          <p:cNvSpPr/>
          <p:nvPr/>
        </p:nvSpPr>
        <p:spPr>
          <a:xfrm>
            <a:off x="7063420" y="3143766"/>
            <a:ext cx="422031" cy="175846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3C1093FA-1C68-5746-ADB8-2C727FD1722F}"/>
              </a:ext>
            </a:extLst>
          </p:cNvPr>
          <p:cNvSpPr/>
          <p:nvPr/>
        </p:nvSpPr>
        <p:spPr>
          <a:xfrm>
            <a:off x="7063420" y="3508187"/>
            <a:ext cx="422031" cy="175846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0F9F1D14-16C4-414D-9A9A-9AAD891570D3}"/>
              </a:ext>
            </a:extLst>
          </p:cNvPr>
          <p:cNvSpPr/>
          <p:nvPr/>
        </p:nvSpPr>
        <p:spPr>
          <a:xfrm>
            <a:off x="7706137" y="2777273"/>
            <a:ext cx="422031" cy="175846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C40B4A58-596C-AA4B-A982-1DA03F054FF6}"/>
              </a:ext>
            </a:extLst>
          </p:cNvPr>
          <p:cNvSpPr/>
          <p:nvPr/>
        </p:nvSpPr>
        <p:spPr>
          <a:xfrm>
            <a:off x="7706137" y="3135380"/>
            <a:ext cx="422031" cy="175846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F43CB995-44ED-0044-8B2C-361B4F5346B6}"/>
              </a:ext>
            </a:extLst>
          </p:cNvPr>
          <p:cNvSpPr/>
          <p:nvPr/>
        </p:nvSpPr>
        <p:spPr>
          <a:xfrm>
            <a:off x="7706137" y="3499801"/>
            <a:ext cx="422031" cy="175846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A8761ED-6944-AA4E-9698-121EAEAF182C}"/>
              </a:ext>
            </a:extLst>
          </p:cNvPr>
          <p:cNvCxnSpPr>
            <a:cxnSpLocks/>
            <a:stCxn id="24" idx="0"/>
            <a:endCxn id="23" idx="2"/>
          </p:cNvCxnSpPr>
          <p:nvPr/>
        </p:nvCxnSpPr>
        <p:spPr>
          <a:xfrm flipV="1">
            <a:off x="7274436" y="3319612"/>
            <a:ext cx="0" cy="1885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803547C-3B11-2643-A92E-95785385C9BD}"/>
              </a:ext>
            </a:extLst>
          </p:cNvPr>
          <p:cNvCxnSpPr>
            <a:cxnSpLocks/>
            <a:stCxn id="21" idx="0"/>
            <a:endCxn id="20" idx="2"/>
          </p:cNvCxnSpPr>
          <p:nvPr/>
        </p:nvCxnSpPr>
        <p:spPr>
          <a:xfrm flipV="1">
            <a:off x="6631719" y="3311226"/>
            <a:ext cx="0" cy="1885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AB2BE51-C74E-F747-9541-37B01C8958B3}"/>
              </a:ext>
            </a:extLst>
          </p:cNvPr>
          <p:cNvCxnSpPr>
            <a:cxnSpLocks/>
            <a:stCxn id="18" idx="0"/>
            <a:endCxn id="17" idx="2"/>
          </p:cNvCxnSpPr>
          <p:nvPr/>
        </p:nvCxnSpPr>
        <p:spPr>
          <a:xfrm flipV="1">
            <a:off x="6044978" y="3319612"/>
            <a:ext cx="0" cy="1885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C0AFE3D8-8B64-8C42-8CD3-EF02903EC9FC}"/>
              </a:ext>
            </a:extLst>
          </p:cNvPr>
          <p:cNvCxnSpPr>
            <a:cxnSpLocks/>
            <a:stCxn id="27" idx="0"/>
            <a:endCxn id="26" idx="2"/>
          </p:cNvCxnSpPr>
          <p:nvPr/>
        </p:nvCxnSpPr>
        <p:spPr>
          <a:xfrm flipV="1">
            <a:off x="7917153" y="3311226"/>
            <a:ext cx="0" cy="1885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178BFF96-8B99-E646-86B8-4DC3A58EC5D7}"/>
              </a:ext>
            </a:extLst>
          </p:cNvPr>
          <p:cNvCxnSpPr>
            <a:cxnSpLocks/>
            <a:stCxn id="17" idx="0"/>
            <a:endCxn id="16" idx="2"/>
          </p:cNvCxnSpPr>
          <p:nvPr/>
        </p:nvCxnSpPr>
        <p:spPr>
          <a:xfrm flipV="1">
            <a:off x="6044978" y="2961505"/>
            <a:ext cx="0" cy="18226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5D39A3A5-9AB1-AF4D-9491-C0028D10DF2F}"/>
              </a:ext>
            </a:extLst>
          </p:cNvPr>
          <p:cNvSpPr/>
          <p:nvPr/>
        </p:nvSpPr>
        <p:spPr>
          <a:xfrm>
            <a:off x="3143146" y="2850591"/>
            <a:ext cx="1064216" cy="22182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Attention</a:t>
            </a:r>
          </a:p>
        </p:txBody>
      </p:sp>
      <p:cxnSp>
        <p:nvCxnSpPr>
          <p:cNvPr id="47" name="Elbow Connector 46">
            <a:extLst>
              <a:ext uri="{FF2B5EF4-FFF2-40B4-BE49-F238E27FC236}">
                <a16:creationId xmlns:a16="http://schemas.microsoft.com/office/drawing/2014/main" id="{76812320-9634-5A4E-A2DE-DD2576D7DBCB}"/>
              </a:ext>
            </a:extLst>
          </p:cNvPr>
          <p:cNvCxnSpPr>
            <a:cxnSpLocks/>
            <a:stCxn id="19" idx="1"/>
            <a:endCxn id="44" idx="0"/>
          </p:cNvCxnSpPr>
          <p:nvPr/>
        </p:nvCxnSpPr>
        <p:spPr>
          <a:xfrm rot="10800000">
            <a:off x="3675255" y="2850592"/>
            <a:ext cx="2745449" cy="14605"/>
          </a:xfrm>
          <a:prstGeom prst="bentConnector4">
            <a:avLst>
              <a:gd name="adj1" fmla="val 3587"/>
              <a:gd name="adj2" fmla="val 1665217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D669224A-B794-0A45-AEB9-5D01751A468C}"/>
              </a:ext>
            </a:extLst>
          </p:cNvPr>
          <p:cNvCxnSpPr>
            <a:cxnSpLocks/>
            <a:stCxn id="5" idx="0"/>
            <a:endCxn id="44" idx="2"/>
          </p:cNvCxnSpPr>
          <p:nvPr/>
        </p:nvCxnSpPr>
        <p:spPr>
          <a:xfrm flipV="1">
            <a:off x="1763745" y="3072419"/>
            <a:ext cx="1911509" cy="125839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4A7D35C8-7B8F-CD42-A3C8-E3310CEA57AF}"/>
              </a:ext>
            </a:extLst>
          </p:cNvPr>
          <p:cNvCxnSpPr>
            <a:cxnSpLocks/>
            <a:stCxn id="11" idx="0"/>
            <a:endCxn id="44" idx="2"/>
          </p:cNvCxnSpPr>
          <p:nvPr/>
        </p:nvCxnSpPr>
        <p:spPr>
          <a:xfrm flipH="1" flipV="1">
            <a:off x="3675254" y="3072419"/>
            <a:ext cx="3708816" cy="1261229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6096ED9F-6002-9A44-A1F7-876A016A30E7}"/>
              </a:ext>
            </a:extLst>
          </p:cNvPr>
          <p:cNvCxnSpPr>
            <a:cxnSpLocks/>
            <a:stCxn id="10" idx="0"/>
            <a:endCxn id="44" idx="2"/>
          </p:cNvCxnSpPr>
          <p:nvPr/>
        </p:nvCxnSpPr>
        <p:spPr>
          <a:xfrm flipH="1" flipV="1">
            <a:off x="3675254" y="3072419"/>
            <a:ext cx="2662586" cy="1252843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14FADB81-65C8-CA41-AE10-87B490C56CD7}"/>
              </a:ext>
            </a:extLst>
          </p:cNvPr>
          <p:cNvCxnSpPr>
            <a:cxnSpLocks/>
            <a:stCxn id="9" idx="0"/>
            <a:endCxn id="44" idx="2"/>
          </p:cNvCxnSpPr>
          <p:nvPr/>
        </p:nvCxnSpPr>
        <p:spPr>
          <a:xfrm flipH="1" flipV="1">
            <a:off x="3675254" y="3072419"/>
            <a:ext cx="1738225" cy="1258392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C4EFC3C4-E5D8-A143-B5C1-1EDB6DD67111}"/>
              </a:ext>
            </a:extLst>
          </p:cNvPr>
          <p:cNvCxnSpPr>
            <a:cxnSpLocks/>
            <a:stCxn id="7" idx="0"/>
            <a:endCxn id="44" idx="2"/>
          </p:cNvCxnSpPr>
          <p:nvPr/>
        </p:nvCxnSpPr>
        <p:spPr>
          <a:xfrm flipH="1" flipV="1">
            <a:off x="3675254" y="3072419"/>
            <a:ext cx="794819" cy="125839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92AEED6B-4510-8349-878F-30FAF7B083EB}"/>
              </a:ext>
            </a:extLst>
          </p:cNvPr>
          <p:cNvCxnSpPr>
            <a:cxnSpLocks/>
            <a:stCxn id="6" idx="0"/>
            <a:endCxn id="44" idx="2"/>
          </p:cNvCxnSpPr>
          <p:nvPr/>
        </p:nvCxnSpPr>
        <p:spPr>
          <a:xfrm flipV="1">
            <a:off x="3612596" y="3072419"/>
            <a:ext cx="62658" cy="1258393"/>
          </a:xfrm>
          <a:prstGeom prst="straightConnector1">
            <a:avLst/>
          </a:prstGeom>
          <a:ln w="12700"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0C34C371-A8DE-8F48-9C8F-7A018FF520C1}"/>
              </a:ext>
            </a:extLst>
          </p:cNvPr>
          <p:cNvCxnSpPr>
            <a:cxnSpLocks/>
            <a:stCxn id="8" idx="0"/>
            <a:endCxn id="44" idx="2"/>
          </p:cNvCxnSpPr>
          <p:nvPr/>
        </p:nvCxnSpPr>
        <p:spPr>
          <a:xfrm flipV="1">
            <a:off x="2729230" y="3072419"/>
            <a:ext cx="946024" cy="125284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>
            <a:extLst>
              <a:ext uri="{FF2B5EF4-FFF2-40B4-BE49-F238E27FC236}">
                <a16:creationId xmlns:a16="http://schemas.microsoft.com/office/drawing/2014/main" id="{A13CDFD3-2200-5B41-8E24-8FF0880BBA30}"/>
              </a:ext>
            </a:extLst>
          </p:cNvPr>
          <p:cNvSpPr/>
          <p:nvPr/>
        </p:nvSpPr>
        <p:spPr>
          <a:xfrm>
            <a:off x="6273286" y="2032527"/>
            <a:ext cx="71686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/>
              <a:t>Malone</a:t>
            </a:r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1C2FD507-E57D-AC4A-AD23-A60AEF2B4F61}"/>
              </a:ext>
            </a:extLst>
          </p:cNvPr>
          <p:cNvCxnSpPr>
            <a:stCxn id="19" idx="0"/>
            <a:endCxn id="75" idx="2"/>
          </p:cNvCxnSpPr>
          <p:nvPr/>
        </p:nvCxnSpPr>
        <p:spPr>
          <a:xfrm flipH="1" flipV="1">
            <a:off x="6631718" y="2340304"/>
            <a:ext cx="1" cy="436969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Rounded Rectangle 83">
            <a:extLst>
              <a:ext uri="{FF2B5EF4-FFF2-40B4-BE49-F238E27FC236}">
                <a16:creationId xmlns:a16="http://schemas.microsoft.com/office/drawing/2014/main" id="{5AC20464-C1D0-8149-A3E5-75E9FA0E0797}"/>
              </a:ext>
            </a:extLst>
          </p:cNvPr>
          <p:cNvSpPr/>
          <p:nvPr/>
        </p:nvSpPr>
        <p:spPr>
          <a:xfrm>
            <a:off x="1702312" y="2849080"/>
            <a:ext cx="1133343" cy="21779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Copy?</a:t>
            </a:r>
          </a:p>
        </p:txBody>
      </p:sp>
      <p:cxnSp>
        <p:nvCxnSpPr>
          <p:cNvPr id="85" name="Elbow Connector 84">
            <a:extLst>
              <a:ext uri="{FF2B5EF4-FFF2-40B4-BE49-F238E27FC236}">
                <a16:creationId xmlns:a16="http://schemas.microsoft.com/office/drawing/2014/main" id="{498F4DF6-83C1-4C43-B2A9-0D841CBB1AB0}"/>
              </a:ext>
            </a:extLst>
          </p:cNvPr>
          <p:cNvCxnSpPr>
            <a:cxnSpLocks/>
            <a:stCxn id="44" idx="0"/>
            <a:endCxn id="84" idx="0"/>
          </p:cNvCxnSpPr>
          <p:nvPr/>
        </p:nvCxnSpPr>
        <p:spPr>
          <a:xfrm rot="16200000" flipV="1">
            <a:off x="2971364" y="2146701"/>
            <a:ext cx="1511" cy="1406270"/>
          </a:xfrm>
          <a:prstGeom prst="bentConnector3">
            <a:avLst>
              <a:gd name="adj1" fmla="val 1522905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Rectangle 106">
            <a:extLst>
              <a:ext uri="{FF2B5EF4-FFF2-40B4-BE49-F238E27FC236}">
                <a16:creationId xmlns:a16="http://schemas.microsoft.com/office/drawing/2014/main" id="{9ABDE303-ADB4-7E4B-84E0-88053F0EEB41}"/>
              </a:ext>
            </a:extLst>
          </p:cNvPr>
          <p:cNvSpPr/>
          <p:nvPr/>
        </p:nvSpPr>
        <p:spPr>
          <a:xfrm>
            <a:off x="451116" y="4325262"/>
            <a:ext cx="802837" cy="2162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[FACT1]</a:t>
            </a:r>
          </a:p>
        </p:txBody>
      </p: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A16E6788-1BA0-AA41-953C-AEEAFBF06BE9}"/>
              </a:ext>
            </a:extLst>
          </p:cNvPr>
          <p:cNvCxnSpPr>
            <a:cxnSpLocks/>
            <a:stCxn id="107" idx="0"/>
            <a:endCxn id="44" idx="2"/>
          </p:cNvCxnSpPr>
          <p:nvPr/>
        </p:nvCxnSpPr>
        <p:spPr>
          <a:xfrm flipV="1">
            <a:off x="852535" y="3072419"/>
            <a:ext cx="2822719" cy="125284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4901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935F0-F7BF-E04F-92C3-B644B5062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Pre-training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233B45-3C33-EA48-8802-002C6913DA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Construct Pseudo Graph-to-Text Pairs.</a:t>
            </a:r>
          </a:p>
          <a:p>
            <a:endParaRPr lang="en-US" dirty="0"/>
          </a:p>
          <a:p>
            <a:r>
              <a:rPr lang="en-US" dirty="0" err="1"/>
              <a:t>WikiData</a:t>
            </a:r>
            <a:r>
              <a:rPr lang="en-US" dirty="0"/>
              <a:t> (Knowledge Graph)</a:t>
            </a:r>
          </a:p>
          <a:p>
            <a:endParaRPr lang="en-US" dirty="0"/>
          </a:p>
          <a:p>
            <a:r>
              <a:rPr lang="en-US" dirty="0"/>
              <a:t>Wikipedia (Text)</a:t>
            </a:r>
          </a:p>
          <a:p>
            <a:endParaRPr lang="en-US" dirty="0"/>
          </a:p>
          <a:p>
            <a:r>
              <a:rPr lang="en-US" dirty="0" err="1"/>
              <a:t>WikiData</a:t>
            </a:r>
            <a:r>
              <a:rPr lang="en-US" dirty="0"/>
              <a:t> -&gt; Hyperlink -&gt; Wikipedia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6903BA-2604-5349-868A-97299F13C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62189-C438-DF4C-99F6-3D6C6F99A5B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9138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5919BD-0FF1-5A4F-A31A-724B36C47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Construction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93024B-5DA1-4840-969E-44846136F3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62189-C438-DF4C-99F6-3D6C6F99A5B9}" type="slidenum">
              <a:rPr lang="en-US" smtClean="0"/>
              <a:t>18</a:t>
            </a:fld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6D452B2-6C59-4C4E-B5B9-761BDEE6AD13}"/>
              </a:ext>
            </a:extLst>
          </p:cNvPr>
          <p:cNvGrpSpPr/>
          <p:nvPr/>
        </p:nvGrpSpPr>
        <p:grpSpPr>
          <a:xfrm>
            <a:off x="1246081" y="1783300"/>
            <a:ext cx="5609312" cy="1212826"/>
            <a:chOff x="2688020" y="575823"/>
            <a:chExt cx="5609312" cy="1212826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B04D11B-9068-744E-8D3A-0749CBC2DDDB}"/>
                </a:ext>
              </a:extLst>
            </p:cNvPr>
            <p:cNvSpPr/>
            <p:nvPr/>
          </p:nvSpPr>
          <p:spPr>
            <a:xfrm>
              <a:off x="2688020" y="1049985"/>
              <a:ext cx="5609312" cy="738664"/>
            </a:xfrm>
            <a:prstGeom prst="rect">
              <a:avLst/>
            </a:prstGeom>
            <a:noFill/>
            <a:ln>
              <a:noFill/>
              <a:prstDash val="sysDash"/>
            </a:ln>
          </p:spPr>
          <p:txBody>
            <a:bodyPr wrap="square">
              <a:spAutoFit/>
            </a:bodyPr>
            <a:lstStyle/>
            <a:p>
              <a:r>
                <a:rPr lang="en-US" sz="1400" b="0" i="0" u="none" strike="noStrike" dirty="0">
                  <a:solidFill>
                    <a:schemeClr val="accent1"/>
                  </a:solidFill>
                  <a:effectLst/>
                  <a:latin typeface="Arial" panose="020B0604020202020204" pitchFamily="34" charset="0"/>
                  <a:hlinkClick r:id="rId2" tooltip="Moses Malone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Moses Malone</a:t>
              </a:r>
              <a:r>
                <a:rPr lang="en-US" sz="1400" b="0" i="0" dirty="0">
                  <a:solidFill>
                    <a:srgbClr val="202122"/>
                  </a:solidFill>
                  <a:effectLst/>
                  <a:latin typeface="Arial" panose="020B0604020202020204" pitchFamily="34" charset="0"/>
                </a:rPr>
                <a:t>, </a:t>
              </a:r>
              <a:r>
                <a:rPr lang="en-US" sz="1400" b="0" i="0" u="none" strike="noStrike" dirty="0">
                  <a:solidFill>
                    <a:srgbClr val="0B0080"/>
                  </a:solidFill>
                  <a:effectLst/>
                  <a:latin typeface="Arial" panose="020B0604020202020204" pitchFamily="34" charset="0"/>
                  <a:hlinkClick r:id="rId3" tooltip="Hakeem Olajuwon"/>
                </a:rPr>
                <a:t>Hakeem Olajuwon</a:t>
              </a:r>
              <a:r>
                <a:rPr lang="en-US" sz="1400" b="0" i="0" dirty="0">
                  <a:solidFill>
                    <a:srgbClr val="202122"/>
                  </a:solidFill>
                  <a:effectLst/>
                  <a:latin typeface="Arial" panose="020B0604020202020204" pitchFamily="34" charset="0"/>
                </a:rPr>
                <a:t>, and </a:t>
              </a:r>
              <a:r>
                <a:rPr lang="en-US" sz="1400" b="0" i="0" u="none" strike="noStrike" dirty="0">
                  <a:solidFill>
                    <a:srgbClr val="0B0080"/>
                  </a:solidFill>
                  <a:effectLst/>
                  <a:latin typeface="Arial" panose="020B0604020202020204" pitchFamily="34" charset="0"/>
                  <a:hlinkClick r:id="rId4" tooltip="James Harden"/>
                </a:rPr>
                <a:t>James Harden</a:t>
              </a:r>
              <a:r>
                <a:rPr lang="en-US" sz="1400" b="0" i="0" dirty="0">
                  <a:solidFill>
                    <a:srgbClr val="202122"/>
                  </a:solidFill>
                  <a:effectLst/>
                  <a:latin typeface="Arial" panose="020B0604020202020204" pitchFamily="34" charset="0"/>
                </a:rPr>
                <a:t> have been named the </a:t>
              </a:r>
              <a:r>
                <a:rPr lang="en-US" sz="1400" b="0" i="0" dirty="0">
                  <a:effectLst/>
                  <a:latin typeface="Arial" panose="020B0604020202020204" pitchFamily="34" charset="0"/>
                </a:rPr>
                <a:t>NBA's</a:t>
              </a:r>
              <a:r>
                <a:rPr lang="en-US" sz="1400" b="0" i="0" dirty="0">
                  <a:solidFill>
                    <a:srgbClr val="202122"/>
                  </a:solidFill>
                  <a:effectLst/>
                  <a:latin typeface="Arial" panose="020B0604020202020204" pitchFamily="34" charset="0"/>
                </a:rPr>
                <a:t> </a:t>
              </a:r>
              <a:r>
                <a:rPr lang="en-US" sz="1400" b="0" i="0" u="none" strike="noStrike" dirty="0">
                  <a:solidFill>
                    <a:schemeClr val="accent1"/>
                  </a:solidFill>
                  <a:effectLst/>
                  <a:latin typeface="Arial" panose="020B0604020202020204" pitchFamily="34" charset="0"/>
                  <a:hlinkClick r:id="rId5" tooltip="NBA Most Valuable Player Award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Most Valuable Player</a:t>
              </a:r>
              <a:r>
                <a:rPr lang="en-US" sz="1400" b="0" i="0" dirty="0">
                  <a:solidFill>
                    <a:schemeClr val="accent1"/>
                  </a:solidFill>
                  <a:effectLst/>
                  <a:latin typeface="Arial" panose="020B0604020202020204" pitchFamily="34" charset="0"/>
                </a:rPr>
                <a:t> </a:t>
              </a:r>
              <a:r>
                <a:rPr lang="en-US" sz="1400" b="0" i="0" dirty="0">
                  <a:solidFill>
                    <a:srgbClr val="202122"/>
                  </a:solidFill>
                  <a:effectLst/>
                  <a:latin typeface="Arial" panose="020B0604020202020204" pitchFamily="34" charset="0"/>
                </a:rPr>
                <a:t>while playing for the Rockets, for a total of </a:t>
              </a:r>
              <a:r>
                <a:rPr lang="en-US" sz="1400" b="0" i="0" dirty="0">
                  <a:effectLst/>
                  <a:latin typeface="Arial" panose="020B0604020202020204" pitchFamily="34" charset="0"/>
                </a:rPr>
                <a:t>four MVP awards.</a:t>
              </a:r>
              <a:endParaRPr lang="en-US" sz="1400" dirty="0"/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5AE66169-8264-2249-9EA5-538DFDFAC87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881703" y="617907"/>
              <a:ext cx="524560" cy="478224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E2E7FD2-8FAC-E340-8497-546FAE82A7C4}"/>
                </a:ext>
              </a:extLst>
            </p:cNvPr>
            <p:cNvSpPr txBox="1"/>
            <p:nvPr/>
          </p:nvSpPr>
          <p:spPr>
            <a:xfrm>
              <a:off x="4802592" y="687742"/>
              <a:ext cx="160601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u="sng" dirty="0">
                  <a:solidFill>
                    <a:srgbClr val="C00000"/>
                  </a:solidFill>
                </a:rPr>
                <a:t>Houston Rockets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E3B031E-FAC8-DD4A-88AC-B9C9BB8AD405}"/>
                </a:ext>
              </a:extLst>
            </p:cNvPr>
            <p:cNvSpPr/>
            <p:nvPr/>
          </p:nvSpPr>
          <p:spPr>
            <a:xfrm>
              <a:off x="2688020" y="575823"/>
              <a:ext cx="5321447" cy="1207024"/>
            </a:xfrm>
            <a:prstGeom prst="rect">
              <a:avLst/>
            </a:prstGeom>
            <a:noFill/>
            <a:ln w="6350">
              <a:solidFill>
                <a:schemeClr val="bg2">
                  <a:lumMod val="9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556981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5919BD-0FF1-5A4F-A31A-724B36C47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Construction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93024B-5DA1-4840-969E-44846136F3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62189-C438-DF4C-99F6-3D6C6F99A5B9}" type="slidenum">
              <a:rPr lang="en-US" smtClean="0"/>
              <a:t>19</a:t>
            </a:fld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6D452B2-6C59-4C4E-B5B9-761BDEE6AD13}"/>
              </a:ext>
            </a:extLst>
          </p:cNvPr>
          <p:cNvGrpSpPr/>
          <p:nvPr/>
        </p:nvGrpSpPr>
        <p:grpSpPr>
          <a:xfrm>
            <a:off x="1246081" y="1783300"/>
            <a:ext cx="5609312" cy="1212826"/>
            <a:chOff x="2688020" y="575823"/>
            <a:chExt cx="5609312" cy="1212826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B04D11B-9068-744E-8D3A-0749CBC2DDDB}"/>
                </a:ext>
              </a:extLst>
            </p:cNvPr>
            <p:cNvSpPr/>
            <p:nvPr/>
          </p:nvSpPr>
          <p:spPr>
            <a:xfrm>
              <a:off x="2688020" y="1049985"/>
              <a:ext cx="5609312" cy="738664"/>
            </a:xfrm>
            <a:prstGeom prst="rect">
              <a:avLst/>
            </a:prstGeom>
            <a:noFill/>
            <a:ln>
              <a:noFill/>
              <a:prstDash val="sysDash"/>
            </a:ln>
          </p:spPr>
          <p:txBody>
            <a:bodyPr wrap="square">
              <a:spAutoFit/>
            </a:bodyPr>
            <a:lstStyle/>
            <a:p>
              <a:r>
                <a:rPr lang="en-US" sz="1400" b="0" i="0" u="none" strike="noStrike" dirty="0">
                  <a:solidFill>
                    <a:schemeClr val="accent1"/>
                  </a:solidFill>
                  <a:effectLst/>
                  <a:latin typeface="Arial" panose="020B0604020202020204" pitchFamily="34" charset="0"/>
                  <a:hlinkClick r:id="rId2" tooltip="Moses Malone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Moses Malone</a:t>
              </a:r>
              <a:r>
                <a:rPr lang="en-US" sz="1400" b="0" i="0" dirty="0">
                  <a:solidFill>
                    <a:srgbClr val="202122"/>
                  </a:solidFill>
                  <a:effectLst/>
                  <a:latin typeface="Arial" panose="020B0604020202020204" pitchFamily="34" charset="0"/>
                </a:rPr>
                <a:t>, </a:t>
              </a:r>
              <a:r>
                <a:rPr lang="en-US" sz="1400" b="0" i="0" u="none" strike="noStrike" dirty="0">
                  <a:solidFill>
                    <a:srgbClr val="0B0080"/>
                  </a:solidFill>
                  <a:effectLst/>
                  <a:latin typeface="Arial" panose="020B0604020202020204" pitchFamily="34" charset="0"/>
                  <a:hlinkClick r:id="rId3" tooltip="Hakeem Olajuwon"/>
                </a:rPr>
                <a:t>Hakeem Olajuwon</a:t>
              </a:r>
              <a:r>
                <a:rPr lang="en-US" sz="1400" b="0" i="0" dirty="0">
                  <a:solidFill>
                    <a:srgbClr val="202122"/>
                  </a:solidFill>
                  <a:effectLst/>
                  <a:latin typeface="Arial" panose="020B0604020202020204" pitchFamily="34" charset="0"/>
                </a:rPr>
                <a:t>, and </a:t>
              </a:r>
              <a:r>
                <a:rPr lang="en-US" sz="1400" b="0" i="0" u="none" strike="noStrike" dirty="0">
                  <a:solidFill>
                    <a:srgbClr val="0B0080"/>
                  </a:solidFill>
                  <a:effectLst/>
                  <a:latin typeface="Arial" panose="020B0604020202020204" pitchFamily="34" charset="0"/>
                  <a:hlinkClick r:id="rId4" tooltip="James Harden"/>
                </a:rPr>
                <a:t>James Harden</a:t>
              </a:r>
              <a:r>
                <a:rPr lang="en-US" sz="1400" b="0" i="0" dirty="0">
                  <a:solidFill>
                    <a:srgbClr val="202122"/>
                  </a:solidFill>
                  <a:effectLst/>
                  <a:latin typeface="Arial" panose="020B0604020202020204" pitchFamily="34" charset="0"/>
                </a:rPr>
                <a:t> have been named the </a:t>
              </a:r>
              <a:r>
                <a:rPr lang="en-US" sz="1400" b="0" i="0" dirty="0">
                  <a:effectLst/>
                  <a:latin typeface="Arial" panose="020B0604020202020204" pitchFamily="34" charset="0"/>
                </a:rPr>
                <a:t>NBA's</a:t>
              </a:r>
              <a:r>
                <a:rPr lang="en-US" sz="1400" b="0" i="0" dirty="0">
                  <a:solidFill>
                    <a:srgbClr val="202122"/>
                  </a:solidFill>
                  <a:effectLst/>
                  <a:latin typeface="Arial" panose="020B0604020202020204" pitchFamily="34" charset="0"/>
                </a:rPr>
                <a:t> </a:t>
              </a:r>
              <a:r>
                <a:rPr lang="en-US" sz="1400" b="0" i="0" u="none" strike="noStrike" dirty="0">
                  <a:solidFill>
                    <a:schemeClr val="accent1"/>
                  </a:solidFill>
                  <a:effectLst/>
                  <a:latin typeface="Arial" panose="020B0604020202020204" pitchFamily="34" charset="0"/>
                  <a:hlinkClick r:id="rId5" tooltip="NBA Most Valuable Player Award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Most Valuable Player</a:t>
              </a:r>
              <a:r>
                <a:rPr lang="en-US" sz="1400" b="0" i="0" dirty="0">
                  <a:solidFill>
                    <a:schemeClr val="accent1"/>
                  </a:solidFill>
                  <a:effectLst/>
                  <a:latin typeface="Arial" panose="020B0604020202020204" pitchFamily="34" charset="0"/>
                </a:rPr>
                <a:t> </a:t>
              </a:r>
              <a:r>
                <a:rPr lang="en-US" sz="1400" b="0" i="0" dirty="0">
                  <a:solidFill>
                    <a:srgbClr val="202122"/>
                  </a:solidFill>
                  <a:effectLst/>
                  <a:latin typeface="Arial" panose="020B0604020202020204" pitchFamily="34" charset="0"/>
                </a:rPr>
                <a:t>while playing for the Rockets, for a total of </a:t>
              </a:r>
              <a:r>
                <a:rPr lang="en-US" sz="1400" b="0" i="0" dirty="0">
                  <a:effectLst/>
                  <a:latin typeface="Arial" panose="020B0604020202020204" pitchFamily="34" charset="0"/>
                </a:rPr>
                <a:t>four MVP awards.</a:t>
              </a:r>
              <a:endParaRPr lang="en-US" sz="1400" dirty="0"/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5AE66169-8264-2249-9EA5-538DFDFAC87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881703" y="617907"/>
              <a:ext cx="524560" cy="478224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E2E7FD2-8FAC-E340-8497-546FAE82A7C4}"/>
                </a:ext>
              </a:extLst>
            </p:cNvPr>
            <p:cNvSpPr txBox="1"/>
            <p:nvPr/>
          </p:nvSpPr>
          <p:spPr>
            <a:xfrm>
              <a:off x="4802592" y="687742"/>
              <a:ext cx="160601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u="sng" dirty="0">
                  <a:solidFill>
                    <a:srgbClr val="C00000"/>
                  </a:solidFill>
                </a:rPr>
                <a:t>Houston Rockets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E3B031E-FAC8-DD4A-88AC-B9C9BB8AD405}"/>
                </a:ext>
              </a:extLst>
            </p:cNvPr>
            <p:cNvSpPr/>
            <p:nvPr/>
          </p:nvSpPr>
          <p:spPr>
            <a:xfrm>
              <a:off x="2688020" y="575823"/>
              <a:ext cx="5321447" cy="1207024"/>
            </a:xfrm>
            <a:prstGeom prst="rect">
              <a:avLst/>
            </a:prstGeom>
            <a:noFill/>
            <a:ln w="6350">
              <a:solidFill>
                <a:schemeClr val="bg2">
                  <a:lumMod val="9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01EFC85-C7A9-C543-83E0-5714A3BC94F7}"/>
              </a:ext>
            </a:extLst>
          </p:cNvPr>
          <p:cNvSpPr/>
          <p:nvPr/>
        </p:nvSpPr>
        <p:spPr>
          <a:xfrm>
            <a:off x="1810405" y="3244334"/>
            <a:ext cx="122982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hlinkClick r:id="rId2" tooltip="Moses Malon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Moses Malone</a:t>
            </a:r>
            <a:endParaRPr lang="en-US" sz="14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9E3601D-3C63-5B40-95B7-A8B97ADB5748}"/>
              </a:ext>
            </a:extLst>
          </p:cNvPr>
          <p:cNvSpPr/>
          <p:nvPr/>
        </p:nvSpPr>
        <p:spPr>
          <a:xfrm>
            <a:off x="1652958" y="3614388"/>
            <a:ext cx="154471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0B0080"/>
                </a:solidFill>
                <a:hlinkClick r:id="rId3" tooltip="Hakeem Olajuwon"/>
              </a:rPr>
              <a:t>Hakeem Olajuwon</a:t>
            </a:r>
            <a:endParaRPr lang="en-US" sz="14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3AA62A2-0F19-344A-A98F-64952FDFBC4F}"/>
              </a:ext>
            </a:extLst>
          </p:cNvPr>
          <p:cNvSpPr/>
          <p:nvPr/>
        </p:nvSpPr>
        <p:spPr>
          <a:xfrm>
            <a:off x="1803737" y="4015852"/>
            <a:ext cx="124316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0B0080"/>
                </a:solidFill>
                <a:hlinkClick r:id="rId4" tooltip="James Harden"/>
              </a:rPr>
              <a:t>James Harden</a:t>
            </a:r>
            <a:r>
              <a:rPr lang="en-US" sz="1400" dirty="0">
                <a:solidFill>
                  <a:srgbClr val="202122"/>
                </a:solidFill>
              </a:rPr>
              <a:t> </a:t>
            </a:r>
            <a:endParaRPr lang="en-US" sz="14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F83A018-1F60-8546-9904-29EBC6C888A5}"/>
              </a:ext>
            </a:extLst>
          </p:cNvPr>
          <p:cNvSpPr/>
          <p:nvPr/>
        </p:nvSpPr>
        <p:spPr>
          <a:xfrm>
            <a:off x="1572551" y="4417316"/>
            <a:ext cx="170553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hlinkClick r:id="rId5" tooltip="NBA Most Valuable Player Award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Most Valuable Player</a:t>
            </a:r>
            <a:r>
              <a:rPr lang="en-US" sz="1400" dirty="0">
                <a:solidFill>
                  <a:schemeClr val="accent1"/>
                </a:solidFill>
              </a:rPr>
              <a:t> </a:t>
            </a:r>
            <a:endParaRPr lang="en-US" sz="14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9BEB588-7F20-AD4C-B68E-AB0BD52BC3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00286" y="3618620"/>
            <a:ext cx="885739" cy="626217"/>
          </a:xfrm>
          <a:prstGeom prst="rect">
            <a:avLst/>
          </a:prstGeom>
        </p:spPr>
      </p:pic>
      <p:sp>
        <p:nvSpPr>
          <p:cNvPr id="8" name="Right Arrow 7">
            <a:extLst>
              <a:ext uri="{FF2B5EF4-FFF2-40B4-BE49-F238E27FC236}">
                <a16:creationId xmlns:a16="http://schemas.microsoft.com/office/drawing/2014/main" id="{7B9AA37F-1001-9D45-B9A8-850C52E340C4}"/>
              </a:ext>
            </a:extLst>
          </p:cNvPr>
          <p:cNvSpPr/>
          <p:nvPr/>
        </p:nvSpPr>
        <p:spPr>
          <a:xfrm>
            <a:off x="3611311" y="3861875"/>
            <a:ext cx="881104" cy="184666"/>
          </a:xfrm>
          <a:prstGeom prst="rightArrow">
            <a:avLst>
              <a:gd name="adj1" fmla="val 50000"/>
              <a:gd name="adj2" fmla="val 40478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741176D-9E18-8043-ABCC-60E98E3714C0}"/>
              </a:ext>
            </a:extLst>
          </p:cNvPr>
          <p:cNvSpPr txBox="1"/>
          <p:nvPr/>
        </p:nvSpPr>
        <p:spPr>
          <a:xfrm>
            <a:off x="3724692" y="3516253"/>
            <a:ext cx="725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query</a:t>
            </a:r>
          </a:p>
        </p:txBody>
      </p:sp>
    </p:spTree>
    <p:extLst>
      <p:ext uri="{BB962C8B-B14F-4D97-AF65-F5344CB8AC3E}">
        <p14:creationId xmlns:p14="http://schemas.microsoft.com/office/powerpoint/2010/main" val="37048924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D96409-90B1-0E43-91D0-9BEB6BFC5B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658E4D-4808-1041-B933-60A3724984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Data-to-Text Generation</a:t>
            </a:r>
          </a:p>
          <a:p>
            <a:pPr lvl="1"/>
            <a:r>
              <a:rPr lang="en-US" dirty="0"/>
              <a:t>Generating text from structured data/knowledge</a:t>
            </a:r>
          </a:p>
          <a:p>
            <a:endParaRPr lang="en-US" dirty="0"/>
          </a:p>
          <a:p>
            <a:r>
              <a:rPr lang="en-US" dirty="0"/>
              <a:t>Diverse Forms of Structured Knowledge</a:t>
            </a:r>
          </a:p>
          <a:p>
            <a:pPr lvl="1"/>
            <a:r>
              <a:rPr lang="en-US" dirty="0"/>
              <a:t>E2ENLG: generate response from dialog act</a:t>
            </a:r>
          </a:p>
          <a:p>
            <a:pPr lvl="1"/>
            <a:r>
              <a:rPr lang="en-US" dirty="0" err="1"/>
              <a:t>WebNLG</a:t>
            </a:r>
            <a:r>
              <a:rPr lang="en-US" dirty="0"/>
              <a:t>: generate description from RDF triples</a:t>
            </a:r>
          </a:p>
          <a:p>
            <a:pPr lvl="1"/>
            <a:r>
              <a:rPr lang="en-US" dirty="0" err="1"/>
              <a:t>WikiBio</a:t>
            </a:r>
            <a:r>
              <a:rPr lang="en-US" dirty="0"/>
              <a:t>: generate biography from info-box</a:t>
            </a:r>
          </a:p>
          <a:p>
            <a:pPr lvl="1"/>
            <a:r>
              <a:rPr lang="en-US" dirty="0"/>
              <a:t>TOTTO: generate sentences from multi-row table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277223-371B-3B49-B6DE-F65077D2A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62189-C438-DF4C-99F6-3D6C6F99A5B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709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5919BD-0FF1-5A4F-A31A-724B36C47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Construction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93024B-5DA1-4840-969E-44846136F3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62189-C438-DF4C-99F6-3D6C6F99A5B9}" type="slidenum">
              <a:rPr lang="en-US" smtClean="0"/>
              <a:t>20</a:t>
            </a:fld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6D452B2-6C59-4C4E-B5B9-761BDEE6AD13}"/>
              </a:ext>
            </a:extLst>
          </p:cNvPr>
          <p:cNvGrpSpPr/>
          <p:nvPr/>
        </p:nvGrpSpPr>
        <p:grpSpPr>
          <a:xfrm>
            <a:off x="1246081" y="1783300"/>
            <a:ext cx="5609312" cy="1212826"/>
            <a:chOff x="2688020" y="575823"/>
            <a:chExt cx="5609312" cy="1212826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B04D11B-9068-744E-8D3A-0749CBC2DDDB}"/>
                </a:ext>
              </a:extLst>
            </p:cNvPr>
            <p:cNvSpPr/>
            <p:nvPr/>
          </p:nvSpPr>
          <p:spPr>
            <a:xfrm>
              <a:off x="2688020" y="1049985"/>
              <a:ext cx="5609312" cy="738664"/>
            </a:xfrm>
            <a:prstGeom prst="rect">
              <a:avLst/>
            </a:prstGeom>
            <a:noFill/>
            <a:ln>
              <a:noFill/>
              <a:prstDash val="sysDash"/>
            </a:ln>
          </p:spPr>
          <p:txBody>
            <a:bodyPr wrap="square">
              <a:spAutoFit/>
            </a:bodyPr>
            <a:lstStyle/>
            <a:p>
              <a:r>
                <a:rPr lang="en-US" sz="1400" b="0" i="0" u="none" strike="noStrike" dirty="0">
                  <a:solidFill>
                    <a:schemeClr val="accent1"/>
                  </a:solidFill>
                  <a:effectLst/>
                  <a:latin typeface="Arial" panose="020B0604020202020204" pitchFamily="34" charset="0"/>
                  <a:hlinkClick r:id="rId2" tooltip="Moses Malone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Moses Malone</a:t>
              </a:r>
              <a:r>
                <a:rPr lang="en-US" sz="1400" b="0" i="0" dirty="0">
                  <a:solidFill>
                    <a:srgbClr val="202122"/>
                  </a:solidFill>
                  <a:effectLst/>
                  <a:latin typeface="Arial" panose="020B0604020202020204" pitchFamily="34" charset="0"/>
                </a:rPr>
                <a:t>, </a:t>
              </a:r>
              <a:r>
                <a:rPr lang="en-US" sz="1400" b="0" i="0" u="none" strike="noStrike" dirty="0">
                  <a:solidFill>
                    <a:srgbClr val="0B0080"/>
                  </a:solidFill>
                  <a:effectLst/>
                  <a:latin typeface="Arial" panose="020B0604020202020204" pitchFamily="34" charset="0"/>
                  <a:hlinkClick r:id="rId3" tooltip="Hakeem Olajuwon"/>
                </a:rPr>
                <a:t>Hakeem Olajuwon</a:t>
              </a:r>
              <a:r>
                <a:rPr lang="en-US" sz="1400" b="0" i="0" dirty="0">
                  <a:solidFill>
                    <a:srgbClr val="202122"/>
                  </a:solidFill>
                  <a:effectLst/>
                  <a:latin typeface="Arial" panose="020B0604020202020204" pitchFamily="34" charset="0"/>
                </a:rPr>
                <a:t>, and </a:t>
              </a:r>
              <a:r>
                <a:rPr lang="en-US" sz="1400" b="0" i="0" u="none" strike="noStrike" dirty="0">
                  <a:solidFill>
                    <a:srgbClr val="0B0080"/>
                  </a:solidFill>
                  <a:effectLst/>
                  <a:latin typeface="Arial" panose="020B0604020202020204" pitchFamily="34" charset="0"/>
                  <a:hlinkClick r:id="rId4" tooltip="James Harden"/>
                </a:rPr>
                <a:t>James Harden</a:t>
              </a:r>
              <a:r>
                <a:rPr lang="en-US" sz="1400" b="0" i="0" dirty="0">
                  <a:solidFill>
                    <a:srgbClr val="202122"/>
                  </a:solidFill>
                  <a:effectLst/>
                  <a:latin typeface="Arial" panose="020B0604020202020204" pitchFamily="34" charset="0"/>
                </a:rPr>
                <a:t> have been named the </a:t>
              </a:r>
              <a:r>
                <a:rPr lang="en-US" sz="1400" b="0" i="0" dirty="0">
                  <a:effectLst/>
                  <a:latin typeface="Arial" panose="020B0604020202020204" pitchFamily="34" charset="0"/>
                </a:rPr>
                <a:t>NBA's</a:t>
              </a:r>
              <a:r>
                <a:rPr lang="en-US" sz="1400" b="0" i="0" dirty="0">
                  <a:solidFill>
                    <a:srgbClr val="202122"/>
                  </a:solidFill>
                  <a:effectLst/>
                  <a:latin typeface="Arial" panose="020B0604020202020204" pitchFamily="34" charset="0"/>
                </a:rPr>
                <a:t> </a:t>
              </a:r>
              <a:r>
                <a:rPr lang="en-US" sz="1400" b="0" i="0" u="none" strike="noStrike" dirty="0">
                  <a:solidFill>
                    <a:schemeClr val="accent1"/>
                  </a:solidFill>
                  <a:effectLst/>
                  <a:latin typeface="Arial" panose="020B0604020202020204" pitchFamily="34" charset="0"/>
                  <a:hlinkClick r:id="rId5" tooltip="NBA Most Valuable Player Award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Most Valuable Player</a:t>
              </a:r>
              <a:r>
                <a:rPr lang="en-US" sz="1400" b="0" i="0" dirty="0">
                  <a:solidFill>
                    <a:schemeClr val="accent1"/>
                  </a:solidFill>
                  <a:effectLst/>
                  <a:latin typeface="Arial" panose="020B0604020202020204" pitchFamily="34" charset="0"/>
                </a:rPr>
                <a:t> </a:t>
              </a:r>
              <a:r>
                <a:rPr lang="en-US" sz="1400" b="0" i="0" dirty="0">
                  <a:solidFill>
                    <a:srgbClr val="202122"/>
                  </a:solidFill>
                  <a:effectLst/>
                  <a:latin typeface="Arial" panose="020B0604020202020204" pitchFamily="34" charset="0"/>
                </a:rPr>
                <a:t>while playing for the Rockets, for a total of </a:t>
              </a:r>
              <a:r>
                <a:rPr lang="en-US" sz="1400" b="0" i="0" dirty="0">
                  <a:effectLst/>
                  <a:latin typeface="Arial" panose="020B0604020202020204" pitchFamily="34" charset="0"/>
                </a:rPr>
                <a:t>four MVP awards.</a:t>
              </a:r>
              <a:endParaRPr lang="en-US" sz="1400" dirty="0"/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5AE66169-8264-2249-9EA5-538DFDFAC87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881703" y="617907"/>
              <a:ext cx="524560" cy="478224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E2E7FD2-8FAC-E340-8497-546FAE82A7C4}"/>
                </a:ext>
              </a:extLst>
            </p:cNvPr>
            <p:cNvSpPr txBox="1"/>
            <p:nvPr/>
          </p:nvSpPr>
          <p:spPr>
            <a:xfrm>
              <a:off x="4802592" y="687742"/>
              <a:ext cx="160601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u="sng" dirty="0">
                  <a:solidFill>
                    <a:srgbClr val="C00000"/>
                  </a:solidFill>
                </a:rPr>
                <a:t>Houston Rockets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E3B031E-FAC8-DD4A-88AC-B9C9BB8AD405}"/>
                </a:ext>
              </a:extLst>
            </p:cNvPr>
            <p:cNvSpPr/>
            <p:nvPr/>
          </p:nvSpPr>
          <p:spPr>
            <a:xfrm>
              <a:off x="2688020" y="575823"/>
              <a:ext cx="5321447" cy="1207024"/>
            </a:xfrm>
            <a:prstGeom prst="rect">
              <a:avLst/>
            </a:prstGeom>
            <a:noFill/>
            <a:ln w="6350">
              <a:solidFill>
                <a:schemeClr val="bg2">
                  <a:lumMod val="9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B7E1A617-2D85-4548-BCA3-742A2C6DB6C9}"/>
              </a:ext>
            </a:extLst>
          </p:cNvPr>
          <p:cNvGrpSpPr/>
          <p:nvPr/>
        </p:nvGrpSpPr>
        <p:grpSpPr>
          <a:xfrm>
            <a:off x="1246081" y="3048412"/>
            <a:ext cx="5321447" cy="3302138"/>
            <a:chOff x="2688020" y="1839802"/>
            <a:chExt cx="5321447" cy="4002176"/>
          </a:xfrm>
        </p:grpSpPr>
        <p:sp>
          <p:nvSpPr>
            <p:cNvPr id="60" name="Rounded Rectangle 59">
              <a:extLst>
                <a:ext uri="{FF2B5EF4-FFF2-40B4-BE49-F238E27FC236}">
                  <a16:creationId xmlns:a16="http://schemas.microsoft.com/office/drawing/2014/main" id="{526E7336-C6CC-2648-92D1-3B61DF2DAD84}"/>
                </a:ext>
              </a:extLst>
            </p:cNvPr>
            <p:cNvSpPr/>
            <p:nvPr/>
          </p:nvSpPr>
          <p:spPr>
            <a:xfrm>
              <a:off x="4504834" y="4682164"/>
              <a:ext cx="969581" cy="302807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u="sng" dirty="0">
                  <a:solidFill>
                    <a:schemeClr val="accent1"/>
                  </a:solidFill>
                </a:rPr>
                <a:t>Moses</a:t>
              </a:r>
            </a:p>
          </p:txBody>
        </p:sp>
        <p:sp>
          <p:nvSpPr>
            <p:cNvPr id="61" name="Rounded Rectangle 60">
              <a:extLst>
                <a:ext uri="{FF2B5EF4-FFF2-40B4-BE49-F238E27FC236}">
                  <a16:creationId xmlns:a16="http://schemas.microsoft.com/office/drawing/2014/main" id="{440EB4B1-1718-6146-97BB-153EC7CB9BA9}"/>
                </a:ext>
              </a:extLst>
            </p:cNvPr>
            <p:cNvSpPr/>
            <p:nvPr/>
          </p:nvSpPr>
          <p:spPr>
            <a:xfrm>
              <a:off x="4546636" y="3677027"/>
              <a:ext cx="915078" cy="341932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u="sng" dirty="0">
                  <a:solidFill>
                    <a:schemeClr val="accent1"/>
                  </a:solidFill>
                </a:rPr>
                <a:t>MVP</a:t>
              </a:r>
            </a:p>
          </p:txBody>
        </p:sp>
        <p:sp>
          <p:nvSpPr>
            <p:cNvPr id="63" name="Rounded Rectangle 62">
              <a:extLst>
                <a:ext uri="{FF2B5EF4-FFF2-40B4-BE49-F238E27FC236}">
                  <a16:creationId xmlns:a16="http://schemas.microsoft.com/office/drawing/2014/main" id="{310216E8-AD88-454A-8474-E254D0544CF9}"/>
                </a:ext>
              </a:extLst>
            </p:cNvPr>
            <p:cNvSpPr/>
            <p:nvPr/>
          </p:nvSpPr>
          <p:spPr>
            <a:xfrm>
              <a:off x="6161812" y="5428090"/>
              <a:ext cx="1531385" cy="292572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u="sng" dirty="0">
                  <a:solidFill>
                    <a:schemeClr val="accent1"/>
                  </a:solidFill>
                </a:rPr>
                <a:t>Houston Rockets</a:t>
              </a:r>
            </a:p>
          </p:txBody>
        </p:sp>
        <p:pic>
          <p:nvPicPr>
            <p:cNvPr id="76" name="Picture 75">
              <a:extLst>
                <a:ext uri="{FF2B5EF4-FFF2-40B4-BE49-F238E27FC236}">
                  <a16:creationId xmlns:a16="http://schemas.microsoft.com/office/drawing/2014/main" id="{3E5FBEFC-1C3C-B243-854F-08A9B742E7D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701114" y="1910748"/>
              <a:ext cx="885739" cy="626217"/>
            </a:xfrm>
            <a:prstGeom prst="rect">
              <a:avLst/>
            </a:prstGeom>
          </p:spPr>
        </p:pic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8F26D724-601D-1E48-A9FE-CE7A9EC3448F}"/>
                </a:ext>
              </a:extLst>
            </p:cNvPr>
            <p:cNvSpPr/>
            <p:nvPr/>
          </p:nvSpPr>
          <p:spPr>
            <a:xfrm>
              <a:off x="4566393" y="1887008"/>
              <a:ext cx="201119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b="0" i="0" dirty="0" err="1">
                  <a:solidFill>
                    <a:srgbClr val="000000"/>
                  </a:solidFill>
                  <a:effectLst/>
                  <a:latin typeface="Linux Libertine"/>
                </a:rPr>
                <a:t>Moses;Harden;Hakeem</a:t>
              </a:r>
              <a:endParaRPr lang="en-US" sz="1400" b="0" i="0" dirty="0">
                <a:solidFill>
                  <a:srgbClr val="000000"/>
                </a:solidFill>
                <a:effectLst/>
                <a:latin typeface="Linux Libertine"/>
              </a:endParaRPr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F95F5FBF-8D3A-DF46-82C8-56436D1ED6CC}"/>
                </a:ext>
              </a:extLst>
            </p:cNvPr>
            <p:cNvSpPr/>
            <p:nvPr/>
          </p:nvSpPr>
          <p:spPr>
            <a:xfrm>
              <a:off x="4290246" y="2139144"/>
              <a:ext cx="2608406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100" b="0" i="0" dirty="0">
                  <a:solidFill>
                    <a:schemeClr val="bg2">
                      <a:lumMod val="50000"/>
                    </a:schemeClr>
                  </a:solidFill>
                  <a:effectLst/>
                  <a:latin typeface="Linux Libertine"/>
                </a:rPr>
                <a:t>Description: American Basketball Player</a:t>
              </a:r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3AF4082D-3136-674E-A9AB-4E4154017E7D}"/>
                </a:ext>
              </a:extLst>
            </p:cNvPr>
            <p:cNvSpPr/>
            <p:nvPr/>
          </p:nvSpPr>
          <p:spPr>
            <a:xfrm>
              <a:off x="2688020" y="1839802"/>
              <a:ext cx="5321447" cy="4002176"/>
            </a:xfrm>
            <a:prstGeom prst="rect">
              <a:avLst/>
            </a:prstGeom>
            <a:noFill/>
            <a:ln w="63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ounded Rectangle 91">
              <a:extLst>
                <a:ext uri="{FF2B5EF4-FFF2-40B4-BE49-F238E27FC236}">
                  <a16:creationId xmlns:a16="http://schemas.microsoft.com/office/drawing/2014/main" id="{07B9023C-99F6-0B4B-877D-0D7BC383B50D}"/>
                </a:ext>
              </a:extLst>
            </p:cNvPr>
            <p:cNvSpPr/>
            <p:nvPr/>
          </p:nvSpPr>
          <p:spPr>
            <a:xfrm>
              <a:off x="6831057" y="3511390"/>
              <a:ext cx="1027910" cy="341931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u="sng" dirty="0">
                  <a:solidFill>
                    <a:schemeClr val="accent1"/>
                  </a:solidFill>
                </a:rPr>
                <a:t>Hakeem</a:t>
              </a:r>
            </a:p>
          </p:txBody>
        </p:sp>
        <p:sp>
          <p:nvSpPr>
            <p:cNvPr id="93" name="Rounded Rectangle 92">
              <a:extLst>
                <a:ext uri="{FF2B5EF4-FFF2-40B4-BE49-F238E27FC236}">
                  <a16:creationId xmlns:a16="http://schemas.microsoft.com/office/drawing/2014/main" id="{6AFCAEA2-FB28-8A4B-9F79-7E0F9CF21BF4}"/>
                </a:ext>
              </a:extLst>
            </p:cNvPr>
            <p:cNvSpPr/>
            <p:nvPr/>
          </p:nvSpPr>
          <p:spPr>
            <a:xfrm>
              <a:off x="6693047" y="2642989"/>
              <a:ext cx="1027910" cy="341931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u="sng" dirty="0">
                  <a:solidFill>
                    <a:schemeClr val="accent1"/>
                  </a:solidFill>
                </a:rPr>
                <a:t>Harden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517972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5919BD-0FF1-5A4F-A31A-724B36C47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Construction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93024B-5DA1-4840-969E-44846136F3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62189-C438-DF4C-99F6-3D6C6F99A5B9}" type="slidenum">
              <a:rPr lang="en-US" smtClean="0"/>
              <a:t>21</a:t>
            </a:fld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6D452B2-6C59-4C4E-B5B9-761BDEE6AD13}"/>
              </a:ext>
            </a:extLst>
          </p:cNvPr>
          <p:cNvGrpSpPr/>
          <p:nvPr/>
        </p:nvGrpSpPr>
        <p:grpSpPr>
          <a:xfrm>
            <a:off x="1246081" y="1783300"/>
            <a:ext cx="5609312" cy="1212826"/>
            <a:chOff x="2688020" y="575823"/>
            <a:chExt cx="5609312" cy="1212826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B04D11B-9068-744E-8D3A-0749CBC2DDDB}"/>
                </a:ext>
              </a:extLst>
            </p:cNvPr>
            <p:cNvSpPr/>
            <p:nvPr/>
          </p:nvSpPr>
          <p:spPr>
            <a:xfrm>
              <a:off x="2688020" y="1049985"/>
              <a:ext cx="5609312" cy="738664"/>
            </a:xfrm>
            <a:prstGeom prst="rect">
              <a:avLst/>
            </a:prstGeom>
            <a:noFill/>
            <a:ln>
              <a:noFill/>
              <a:prstDash val="sysDash"/>
            </a:ln>
          </p:spPr>
          <p:txBody>
            <a:bodyPr wrap="square">
              <a:spAutoFit/>
            </a:bodyPr>
            <a:lstStyle/>
            <a:p>
              <a:r>
                <a:rPr lang="en-US" sz="1400" b="0" i="0" u="none" strike="noStrike" dirty="0">
                  <a:solidFill>
                    <a:schemeClr val="accent1"/>
                  </a:solidFill>
                  <a:effectLst/>
                  <a:latin typeface="Arial" panose="020B0604020202020204" pitchFamily="34" charset="0"/>
                  <a:hlinkClick r:id="rId2" tooltip="Moses Malone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Moses Malone</a:t>
              </a:r>
              <a:r>
                <a:rPr lang="en-US" sz="1400" b="0" i="0" dirty="0">
                  <a:solidFill>
                    <a:srgbClr val="202122"/>
                  </a:solidFill>
                  <a:effectLst/>
                  <a:latin typeface="Arial" panose="020B0604020202020204" pitchFamily="34" charset="0"/>
                </a:rPr>
                <a:t>, </a:t>
              </a:r>
              <a:r>
                <a:rPr lang="en-US" sz="1400" b="0" i="0" u="none" strike="noStrike" dirty="0">
                  <a:solidFill>
                    <a:srgbClr val="0B0080"/>
                  </a:solidFill>
                  <a:effectLst/>
                  <a:latin typeface="Arial" panose="020B0604020202020204" pitchFamily="34" charset="0"/>
                  <a:hlinkClick r:id="rId3" tooltip="Hakeem Olajuwon"/>
                </a:rPr>
                <a:t>Hakeem Olajuwon</a:t>
              </a:r>
              <a:r>
                <a:rPr lang="en-US" sz="1400" b="0" i="0" dirty="0">
                  <a:solidFill>
                    <a:srgbClr val="202122"/>
                  </a:solidFill>
                  <a:effectLst/>
                  <a:latin typeface="Arial" panose="020B0604020202020204" pitchFamily="34" charset="0"/>
                </a:rPr>
                <a:t>, and </a:t>
              </a:r>
              <a:r>
                <a:rPr lang="en-US" sz="1400" b="0" i="0" u="none" strike="noStrike" dirty="0">
                  <a:solidFill>
                    <a:srgbClr val="0B0080"/>
                  </a:solidFill>
                  <a:effectLst/>
                  <a:latin typeface="Arial" panose="020B0604020202020204" pitchFamily="34" charset="0"/>
                  <a:hlinkClick r:id="rId4" tooltip="James Harden"/>
                </a:rPr>
                <a:t>James Harden</a:t>
              </a:r>
              <a:r>
                <a:rPr lang="en-US" sz="1400" b="0" i="0" dirty="0">
                  <a:solidFill>
                    <a:srgbClr val="202122"/>
                  </a:solidFill>
                  <a:effectLst/>
                  <a:latin typeface="Arial" panose="020B0604020202020204" pitchFamily="34" charset="0"/>
                </a:rPr>
                <a:t> have been named the </a:t>
              </a:r>
              <a:r>
                <a:rPr lang="en-US" sz="1400" b="0" i="0" dirty="0">
                  <a:effectLst/>
                  <a:latin typeface="Arial" panose="020B0604020202020204" pitchFamily="34" charset="0"/>
                </a:rPr>
                <a:t>NBA's</a:t>
              </a:r>
              <a:r>
                <a:rPr lang="en-US" sz="1400" b="0" i="0" dirty="0">
                  <a:solidFill>
                    <a:srgbClr val="202122"/>
                  </a:solidFill>
                  <a:effectLst/>
                  <a:latin typeface="Arial" panose="020B0604020202020204" pitchFamily="34" charset="0"/>
                </a:rPr>
                <a:t> </a:t>
              </a:r>
              <a:r>
                <a:rPr lang="en-US" sz="1400" b="0" i="0" u="none" strike="noStrike" dirty="0">
                  <a:solidFill>
                    <a:schemeClr val="accent1"/>
                  </a:solidFill>
                  <a:effectLst/>
                  <a:latin typeface="Arial" panose="020B0604020202020204" pitchFamily="34" charset="0"/>
                  <a:hlinkClick r:id="rId5" tooltip="NBA Most Valuable Player Award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Most Valuable Player</a:t>
              </a:r>
              <a:r>
                <a:rPr lang="en-US" sz="1400" b="0" i="0" dirty="0">
                  <a:solidFill>
                    <a:schemeClr val="accent1"/>
                  </a:solidFill>
                  <a:effectLst/>
                  <a:latin typeface="Arial" panose="020B0604020202020204" pitchFamily="34" charset="0"/>
                </a:rPr>
                <a:t> </a:t>
              </a:r>
              <a:r>
                <a:rPr lang="en-US" sz="1400" b="0" i="0" dirty="0">
                  <a:solidFill>
                    <a:srgbClr val="202122"/>
                  </a:solidFill>
                  <a:effectLst/>
                  <a:latin typeface="Arial" panose="020B0604020202020204" pitchFamily="34" charset="0"/>
                </a:rPr>
                <a:t>while playing for the Rockets, for a total of </a:t>
              </a:r>
              <a:r>
                <a:rPr lang="en-US" sz="1400" b="0" i="0" dirty="0">
                  <a:effectLst/>
                  <a:latin typeface="Arial" panose="020B0604020202020204" pitchFamily="34" charset="0"/>
                </a:rPr>
                <a:t>four MVP awards.</a:t>
              </a:r>
              <a:endParaRPr lang="en-US" sz="1400" dirty="0"/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5AE66169-8264-2249-9EA5-538DFDFAC87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881703" y="617907"/>
              <a:ext cx="524560" cy="478224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E2E7FD2-8FAC-E340-8497-546FAE82A7C4}"/>
                </a:ext>
              </a:extLst>
            </p:cNvPr>
            <p:cNvSpPr txBox="1"/>
            <p:nvPr/>
          </p:nvSpPr>
          <p:spPr>
            <a:xfrm>
              <a:off x="4802592" y="687742"/>
              <a:ext cx="160601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u="sng" dirty="0">
                  <a:solidFill>
                    <a:srgbClr val="C00000"/>
                  </a:solidFill>
                </a:rPr>
                <a:t>Houston Rockets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E3B031E-FAC8-DD4A-88AC-B9C9BB8AD405}"/>
                </a:ext>
              </a:extLst>
            </p:cNvPr>
            <p:cNvSpPr/>
            <p:nvPr/>
          </p:nvSpPr>
          <p:spPr>
            <a:xfrm>
              <a:off x="2688020" y="575823"/>
              <a:ext cx="5321447" cy="1207024"/>
            </a:xfrm>
            <a:prstGeom prst="rect">
              <a:avLst/>
            </a:prstGeom>
            <a:noFill/>
            <a:ln w="6350">
              <a:solidFill>
                <a:schemeClr val="bg2">
                  <a:lumMod val="9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B7E1A617-2D85-4548-BCA3-742A2C6DB6C9}"/>
              </a:ext>
            </a:extLst>
          </p:cNvPr>
          <p:cNvGrpSpPr/>
          <p:nvPr/>
        </p:nvGrpSpPr>
        <p:grpSpPr>
          <a:xfrm>
            <a:off x="1246081" y="3048412"/>
            <a:ext cx="5321447" cy="3302138"/>
            <a:chOff x="2688020" y="1839802"/>
            <a:chExt cx="5321447" cy="4002176"/>
          </a:xfrm>
        </p:grpSpPr>
        <p:sp>
          <p:nvSpPr>
            <p:cNvPr id="60" name="Rounded Rectangle 59">
              <a:extLst>
                <a:ext uri="{FF2B5EF4-FFF2-40B4-BE49-F238E27FC236}">
                  <a16:creationId xmlns:a16="http://schemas.microsoft.com/office/drawing/2014/main" id="{526E7336-C6CC-2648-92D1-3B61DF2DAD84}"/>
                </a:ext>
              </a:extLst>
            </p:cNvPr>
            <p:cNvSpPr/>
            <p:nvPr/>
          </p:nvSpPr>
          <p:spPr>
            <a:xfrm>
              <a:off x="4504834" y="4682164"/>
              <a:ext cx="969581" cy="302807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u="sng" dirty="0">
                  <a:solidFill>
                    <a:schemeClr val="accent1"/>
                  </a:solidFill>
                </a:rPr>
                <a:t>Moses</a:t>
              </a:r>
            </a:p>
          </p:txBody>
        </p:sp>
        <p:sp>
          <p:nvSpPr>
            <p:cNvPr id="61" name="Rounded Rectangle 60">
              <a:extLst>
                <a:ext uri="{FF2B5EF4-FFF2-40B4-BE49-F238E27FC236}">
                  <a16:creationId xmlns:a16="http://schemas.microsoft.com/office/drawing/2014/main" id="{440EB4B1-1718-6146-97BB-153EC7CB9BA9}"/>
                </a:ext>
              </a:extLst>
            </p:cNvPr>
            <p:cNvSpPr/>
            <p:nvPr/>
          </p:nvSpPr>
          <p:spPr>
            <a:xfrm>
              <a:off x="4546636" y="3677027"/>
              <a:ext cx="915078" cy="341932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u="sng" dirty="0">
                  <a:solidFill>
                    <a:schemeClr val="accent1"/>
                  </a:solidFill>
                </a:rPr>
                <a:t>MVP</a:t>
              </a:r>
            </a:p>
          </p:txBody>
        </p:sp>
        <p:sp>
          <p:nvSpPr>
            <p:cNvPr id="62" name="Rounded Rectangle 61">
              <a:extLst>
                <a:ext uri="{FF2B5EF4-FFF2-40B4-BE49-F238E27FC236}">
                  <a16:creationId xmlns:a16="http://schemas.microsoft.com/office/drawing/2014/main" id="{F8D0397A-3894-A64E-AB37-64F7A1E0F39E}"/>
                </a:ext>
              </a:extLst>
            </p:cNvPr>
            <p:cNvSpPr/>
            <p:nvPr/>
          </p:nvSpPr>
          <p:spPr>
            <a:xfrm>
              <a:off x="6588600" y="4848435"/>
              <a:ext cx="792782" cy="292571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human</a:t>
              </a:r>
            </a:p>
          </p:txBody>
        </p:sp>
        <p:sp>
          <p:nvSpPr>
            <p:cNvPr id="63" name="Rounded Rectangle 62">
              <a:extLst>
                <a:ext uri="{FF2B5EF4-FFF2-40B4-BE49-F238E27FC236}">
                  <a16:creationId xmlns:a16="http://schemas.microsoft.com/office/drawing/2014/main" id="{310216E8-AD88-454A-8474-E254D0544CF9}"/>
                </a:ext>
              </a:extLst>
            </p:cNvPr>
            <p:cNvSpPr/>
            <p:nvPr/>
          </p:nvSpPr>
          <p:spPr>
            <a:xfrm>
              <a:off x="6161812" y="5428090"/>
              <a:ext cx="1531385" cy="292572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u="sng" dirty="0">
                  <a:solidFill>
                    <a:schemeClr val="accent1"/>
                  </a:solidFill>
                </a:rPr>
                <a:t>Houston Rockets</a:t>
              </a:r>
            </a:p>
          </p:txBody>
        </p:sp>
        <p:sp>
          <p:nvSpPr>
            <p:cNvPr id="64" name="Rounded Rectangle 63">
              <a:extLst>
                <a:ext uri="{FF2B5EF4-FFF2-40B4-BE49-F238E27FC236}">
                  <a16:creationId xmlns:a16="http://schemas.microsoft.com/office/drawing/2014/main" id="{F7F276EE-EE9A-FF43-A19F-D20C25DBC3D3}"/>
                </a:ext>
              </a:extLst>
            </p:cNvPr>
            <p:cNvSpPr/>
            <p:nvPr/>
          </p:nvSpPr>
          <p:spPr>
            <a:xfrm>
              <a:off x="2905999" y="3991838"/>
              <a:ext cx="802656" cy="292571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NBA</a:t>
              </a:r>
            </a:p>
          </p:txBody>
        </p: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513445BF-4787-1940-B265-599B64CC694D}"/>
                </a:ext>
              </a:extLst>
            </p:cNvPr>
            <p:cNvCxnSpPr>
              <a:cxnSpLocks/>
              <a:stCxn id="60" idx="0"/>
              <a:endCxn id="64" idx="2"/>
            </p:cNvCxnSpPr>
            <p:nvPr/>
          </p:nvCxnSpPr>
          <p:spPr>
            <a:xfrm flipH="1" flipV="1">
              <a:off x="3307327" y="4284409"/>
              <a:ext cx="1682298" cy="39775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929726AA-24E3-3D44-88F6-292608869766}"/>
                </a:ext>
              </a:extLst>
            </p:cNvPr>
            <p:cNvSpPr/>
            <p:nvPr/>
          </p:nvSpPr>
          <p:spPr>
            <a:xfrm rot="495523">
              <a:off x="3417916" y="4357496"/>
              <a:ext cx="802656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/>
                <a:t>plays for</a:t>
              </a:r>
            </a:p>
          </p:txBody>
        </p: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C2445420-F3A1-7743-8ED3-17FD1C5F17C1}"/>
                </a:ext>
              </a:extLst>
            </p:cNvPr>
            <p:cNvCxnSpPr>
              <a:cxnSpLocks/>
              <a:stCxn id="60" idx="0"/>
              <a:endCxn id="61" idx="2"/>
            </p:cNvCxnSpPr>
            <p:nvPr/>
          </p:nvCxnSpPr>
          <p:spPr>
            <a:xfrm flipV="1">
              <a:off x="4989625" y="4018959"/>
              <a:ext cx="14550" cy="66320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745F5140-0B36-814B-8942-28E374365BC2}"/>
                </a:ext>
              </a:extLst>
            </p:cNvPr>
            <p:cNvCxnSpPr>
              <a:cxnSpLocks/>
              <a:stCxn id="60" idx="3"/>
              <a:endCxn id="62" idx="1"/>
            </p:cNvCxnSpPr>
            <p:nvPr/>
          </p:nvCxnSpPr>
          <p:spPr>
            <a:xfrm>
              <a:off x="5474415" y="4833568"/>
              <a:ext cx="1114185" cy="16115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6F3D07F6-06A7-1645-9DE6-9B4DAD78B446}"/>
                </a:ext>
              </a:extLst>
            </p:cNvPr>
            <p:cNvSpPr/>
            <p:nvPr/>
          </p:nvSpPr>
          <p:spPr>
            <a:xfrm>
              <a:off x="4176551" y="4124847"/>
              <a:ext cx="82182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/>
                <a:t>awarded</a:t>
              </a: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165F7306-C331-8A45-9746-99F50FA41E3E}"/>
                </a:ext>
              </a:extLst>
            </p:cNvPr>
            <p:cNvSpPr/>
            <p:nvPr/>
          </p:nvSpPr>
          <p:spPr>
            <a:xfrm rot="325367">
              <a:off x="5509368" y="4587280"/>
              <a:ext cx="983603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/>
                <a:t>instance of</a:t>
              </a:r>
            </a:p>
          </p:txBody>
        </p: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758C6649-D504-E94D-BED4-BDC0C13206D7}"/>
                </a:ext>
              </a:extLst>
            </p:cNvPr>
            <p:cNvCxnSpPr>
              <a:cxnSpLocks/>
              <a:stCxn id="60" idx="2"/>
              <a:endCxn id="63" idx="1"/>
            </p:cNvCxnSpPr>
            <p:nvPr/>
          </p:nvCxnSpPr>
          <p:spPr>
            <a:xfrm>
              <a:off x="4989625" y="4984971"/>
              <a:ext cx="1172187" cy="58940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E396F090-879B-734C-A807-BF6A694F13E9}"/>
                </a:ext>
              </a:extLst>
            </p:cNvPr>
            <p:cNvCxnSpPr>
              <a:cxnSpLocks/>
              <a:stCxn id="60" idx="2"/>
              <a:endCxn id="74" idx="0"/>
            </p:cNvCxnSpPr>
            <p:nvPr/>
          </p:nvCxnSpPr>
          <p:spPr>
            <a:xfrm flipH="1">
              <a:off x="3483998" y="4984971"/>
              <a:ext cx="1505627" cy="49483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52CA7047-5BF4-3C4B-A81C-7D2A174D54F3}"/>
                </a:ext>
              </a:extLst>
            </p:cNvPr>
            <p:cNvSpPr/>
            <p:nvPr/>
          </p:nvSpPr>
          <p:spPr>
            <a:xfrm rot="1574357">
              <a:off x="4923661" y="5240395"/>
              <a:ext cx="99578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/>
                <a:t>member of</a:t>
              </a:r>
            </a:p>
          </p:txBody>
        </p:sp>
        <p:sp>
          <p:nvSpPr>
            <p:cNvPr id="74" name="Rounded Rectangle 73">
              <a:extLst>
                <a:ext uri="{FF2B5EF4-FFF2-40B4-BE49-F238E27FC236}">
                  <a16:creationId xmlns:a16="http://schemas.microsoft.com/office/drawing/2014/main" id="{1515158B-B76B-A74A-A54F-9706217BBFD4}"/>
                </a:ext>
              </a:extLst>
            </p:cNvPr>
            <p:cNvSpPr/>
            <p:nvPr/>
          </p:nvSpPr>
          <p:spPr>
            <a:xfrm>
              <a:off x="2774181" y="5479805"/>
              <a:ext cx="1419634" cy="292572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Power Forward</a:t>
              </a: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C354AABC-D7F5-974A-B841-106CDE87C5F2}"/>
                </a:ext>
              </a:extLst>
            </p:cNvPr>
            <p:cNvSpPr/>
            <p:nvPr/>
          </p:nvSpPr>
          <p:spPr>
            <a:xfrm rot="20522411">
              <a:off x="3637914" y="4987504"/>
              <a:ext cx="777777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/>
                <a:t>position</a:t>
              </a:r>
            </a:p>
          </p:txBody>
        </p:sp>
        <p:pic>
          <p:nvPicPr>
            <p:cNvPr id="76" name="Picture 75">
              <a:extLst>
                <a:ext uri="{FF2B5EF4-FFF2-40B4-BE49-F238E27FC236}">
                  <a16:creationId xmlns:a16="http://schemas.microsoft.com/office/drawing/2014/main" id="{3E5FBEFC-1C3C-B243-854F-08A9B742E7D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701114" y="1910748"/>
              <a:ext cx="885739" cy="626217"/>
            </a:xfrm>
            <a:prstGeom prst="rect">
              <a:avLst/>
            </a:prstGeom>
          </p:spPr>
        </p:pic>
        <p:sp>
          <p:nvSpPr>
            <p:cNvPr id="77" name="Rounded Rectangle 76">
              <a:extLst>
                <a:ext uri="{FF2B5EF4-FFF2-40B4-BE49-F238E27FC236}">
                  <a16:creationId xmlns:a16="http://schemas.microsoft.com/office/drawing/2014/main" id="{06E0FDD6-7C52-F749-870C-9604D1D7C25D}"/>
                </a:ext>
              </a:extLst>
            </p:cNvPr>
            <p:cNvSpPr/>
            <p:nvPr/>
          </p:nvSpPr>
          <p:spPr>
            <a:xfrm>
              <a:off x="6115273" y="4256396"/>
              <a:ext cx="792782" cy="292571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male</a:t>
              </a:r>
            </a:p>
          </p:txBody>
        </p: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3B830615-9895-FA44-9692-3013C1F86678}"/>
                </a:ext>
              </a:extLst>
            </p:cNvPr>
            <p:cNvCxnSpPr>
              <a:cxnSpLocks/>
              <a:stCxn id="60" idx="0"/>
              <a:endCxn id="77" idx="1"/>
            </p:cNvCxnSpPr>
            <p:nvPr/>
          </p:nvCxnSpPr>
          <p:spPr>
            <a:xfrm flipV="1">
              <a:off x="4989625" y="4402682"/>
              <a:ext cx="1125648" cy="27948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BCCAE7DE-327F-834C-AE79-F22D56097B8F}"/>
                </a:ext>
              </a:extLst>
            </p:cNvPr>
            <p:cNvSpPr/>
            <p:nvPr/>
          </p:nvSpPr>
          <p:spPr>
            <a:xfrm rot="20937996">
              <a:off x="5222310" y="4234229"/>
              <a:ext cx="699359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/>
                <a:t>gender</a:t>
              </a:r>
            </a:p>
          </p:txBody>
        </p:sp>
        <p:sp>
          <p:nvSpPr>
            <p:cNvPr id="80" name="Rounded Rectangle 79">
              <a:extLst>
                <a:ext uri="{FF2B5EF4-FFF2-40B4-BE49-F238E27FC236}">
                  <a16:creationId xmlns:a16="http://schemas.microsoft.com/office/drawing/2014/main" id="{6888ED36-CE79-FC4C-9327-EC0BFD636087}"/>
                </a:ext>
              </a:extLst>
            </p:cNvPr>
            <p:cNvSpPr/>
            <p:nvPr/>
          </p:nvSpPr>
          <p:spPr>
            <a:xfrm>
              <a:off x="2813347" y="3064338"/>
              <a:ext cx="802656" cy="29257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award</a:t>
              </a:r>
            </a:p>
          </p:txBody>
        </p: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2634D3EE-C554-1F43-91A1-B68B2742553E}"/>
                </a:ext>
              </a:extLst>
            </p:cNvPr>
            <p:cNvCxnSpPr>
              <a:cxnSpLocks/>
              <a:stCxn id="61" idx="0"/>
              <a:endCxn id="80" idx="2"/>
            </p:cNvCxnSpPr>
            <p:nvPr/>
          </p:nvCxnSpPr>
          <p:spPr>
            <a:xfrm flipH="1" flipV="1">
              <a:off x="3214675" y="3356908"/>
              <a:ext cx="1789500" cy="32011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97FEC89A-C702-5F49-A95D-6FE70F6357F0}"/>
                </a:ext>
              </a:extLst>
            </p:cNvPr>
            <p:cNvSpPr/>
            <p:nvPr/>
          </p:nvSpPr>
          <p:spPr>
            <a:xfrm rot="560649">
              <a:off x="3719244" y="3199096"/>
              <a:ext cx="983603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/>
                <a:t>instance of</a:t>
              </a:r>
            </a:p>
          </p:txBody>
        </p:sp>
        <p:sp>
          <p:nvSpPr>
            <p:cNvPr id="83" name="Rounded Rectangle 82">
              <a:extLst>
                <a:ext uri="{FF2B5EF4-FFF2-40B4-BE49-F238E27FC236}">
                  <a16:creationId xmlns:a16="http://schemas.microsoft.com/office/drawing/2014/main" id="{5F4CE4CF-C3E6-6E48-AA99-D47DDC1F459B}"/>
                </a:ext>
              </a:extLst>
            </p:cNvPr>
            <p:cNvSpPr/>
            <p:nvPr/>
          </p:nvSpPr>
          <p:spPr>
            <a:xfrm>
              <a:off x="3808712" y="2477882"/>
              <a:ext cx="1075496" cy="29257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Basketball</a:t>
              </a:r>
            </a:p>
          </p:txBody>
        </p: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1195345D-F2BF-4E49-A61E-E7AD46DD81D6}"/>
                </a:ext>
              </a:extLst>
            </p:cNvPr>
            <p:cNvCxnSpPr>
              <a:cxnSpLocks/>
              <a:stCxn id="61" idx="0"/>
              <a:endCxn id="83" idx="2"/>
            </p:cNvCxnSpPr>
            <p:nvPr/>
          </p:nvCxnSpPr>
          <p:spPr>
            <a:xfrm flipH="1" flipV="1">
              <a:off x="4346460" y="2770452"/>
              <a:ext cx="657715" cy="90657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A149377F-5E48-B14C-AC02-0D6F5AE01A7C}"/>
                </a:ext>
              </a:extLst>
            </p:cNvPr>
            <p:cNvSpPr/>
            <p:nvPr/>
          </p:nvSpPr>
          <p:spPr>
            <a:xfrm rot="3338537">
              <a:off x="4401199" y="3111748"/>
              <a:ext cx="997103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dirty="0"/>
                <a:t>sports</a:t>
              </a:r>
            </a:p>
          </p:txBody>
        </p:sp>
        <p:sp>
          <p:nvSpPr>
            <p:cNvPr id="86" name="Rounded Rectangle 85">
              <a:extLst>
                <a:ext uri="{FF2B5EF4-FFF2-40B4-BE49-F238E27FC236}">
                  <a16:creationId xmlns:a16="http://schemas.microsoft.com/office/drawing/2014/main" id="{5434EDC1-BA72-D348-9762-DACE365CE14E}"/>
                </a:ext>
              </a:extLst>
            </p:cNvPr>
            <p:cNvSpPr/>
            <p:nvPr/>
          </p:nvSpPr>
          <p:spPr>
            <a:xfrm>
              <a:off x="5781818" y="2441480"/>
              <a:ext cx="673788" cy="29257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1956</a:t>
              </a:r>
            </a:p>
          </p:txBody>
        </p: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39090E3C-C804-9E43-8D2B-C5B728456E00}"/>
                </a:ext>
              </a:extLst>
            </p:cNvPr>
            <p:cNvCxnSpPr>
              <a:cxnSpLocks/>
              <a:stCxn id="61" idx="0"/>
              <a:endCxn id="86" idx="2"/>
            </p:cNvCxnSpPr>
            <p:nvPr/>
          </p:nvCxnSpPr>
          <p:spPr>
            <a:xfrm flipV="1">
              <a:off x="5004175" y="2734050"/>
              <a:ext cx="1114537" cy="9429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C17DEF93-9314-8549-B508-392951BA5FEC}"/>
                </a:ext>
              </a:extLst>
            </p:cNvPr>
            <p:cNvSpPr/>
            <p:nvPr/>
          </p:nvSpPr>
          <p:spPr>
            <a:xfrm rot="19330791">
              <a:off x="5033242" y="2893142"/>
              <a:ext cx="87158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/>
                <a:t>inception</a:t>
              </a:r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8F26D724-601D-1E48-A9FE-CE7A9EC3448F}"/>
                </a:ext>
              </a:extLst>
            </p:cNvPr>
            <p:cNvSpPr/>
            <p:nvPr/>
          </p:nvSpPr>
          <p:spPr>
            <a:xfrm>
              <a:off x="4566393" y="1887008"/>
              <a:ext cx="201119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b="0" i="0" dirty="0" err="1">
                  <a:solidFill>
                    <a:srgbClr val="000000"/>
                  </a:solidFill>
                  <a:effectLst/>
                  <a:latin typeface="Linux Libertine"/>
                </a:rPr>
                <a:t>Moses;Harden;Hakeem</a:t>
              </a:r>
              <a:endParaRPr lang="en-US" sz="1400" b="0" i="0" dirty="0">
                <a:solidFill>
                  <a:srgbClr val="000000"/>
                </a:solidFill>
                <a:effectLst/>
                <a:latin typeface="Linux Libertine"/>
              </a:endParaRPr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F95F5FBF-8D3A-DF46-82C8-56436D1ED6CC}"/>
                </a:ext>
              </a:extLst>
            </p:cNvPr>
            <p:cNvSpPr/>
            <p:nvPr/>
          </p:nvSpPr>
          <p:spPr>
            <a:xfrm>
              <a:off x="4290246" y="2139144"/>
              <a:ext cx="2608406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100" b="0" i="0" dirty="0">
                  <a:solidFill>
                    <a:schemeClr val="bg2">
                      <a:lumMod val="50000"/>
                    </a:schemeClr>
                  </a:solidFill>
                  <a:effectLst/>
                  <a:latin typeface="Linux Libertine"/>
                </a:rPr>
                <a:t>Description: American Basketball Player</a:t>
              </a:r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3AF4082D-3136-674E-A9AB-4E4154017E7D}"/>
                </a:ext>
              </a:extLst>
            </p:cNvPr>
            <p:cNvSpPr/>
            <p:nvPr/>
          </p:nvSpPr>
          <p:spPr>
            <a:xfrm>
              <a:off x="2688020" y="1839802"/>
              <a:ext cx="5321447" cy="4002176"/>
            </a:xfrm>
            <a:prstGeom prst="rect">
              <a:avLst/>
            </a:prstGeom>
            <a:noFill/>
            <a:ln w="63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ounded Rectangle 91">
              <a:extLst>
                <a:ext uri="{FF2B5EF4-FFF2-40B4-BE49-F238E27FC236}">
                  <a16:creationId xmlns:a16="http://schemas.microsoft.com/office/drawing/2014/main" id="{07B9023C-99F6-0B4B-877D-0D7BC383B50D}"/>
                </a:ext>
              </a:extLst>
            </p:cNvPr>
            <p:cNvSpPr/>
            <p:nvPr/>
          </p:nvSpPr>
          <p:spPr>
            <a:xfrm>
              <a:off x="6831057" y="3511390"/>
              <a:ext cx="1027910" cy="341931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u="sng" dirty="0">
                  <a:solidFill>
                    <a:schemeClr val="accent1"/>
                  </a:solidFill>
                </a:rPr>
                <a:t>Hakeem</a:t>
              </a:r>
            </a:p>
          </p:txBody>
        </p:sp>
        <p:sp>
          <p:nvSpPr>
            <p:cNvPr id="93" name="Rounded Rectangle 92">
              <a:extLst>
                <a:ext uri="{FF2B5EF4-FFF2-40B4-BE49-F238E27FC236}">
                  <a16:creationId xmlns:a16="http://schemas.microsoft.com/office/drawing/2014/main" id="{6AFCAEA2-FB28-8A4B-9F79-7E0F9CF21BF4}"/>
                </a:ext>
              </a:extLst>
            </p:cNvPr>
            <p:cNvSpPr/>
            <p:nvPr/>
          </p:nvSpPr>
          <p:spPr>
            <a:xfrm>
              <a:off x="6693047" y="2642989"/>
              <a:ext cx="1027910" cy="341931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u="sng" dirty="0">
                  <a:solidFill>
                    <a:schemeClr val="accent1"/>
                  </a:solidFill>
                </a:rPr>
                <a:t>Harden</a:t>
              </a:r>
            </a:p>
          </p:txBody>
        </p: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A58913BC-1BBB-E440-8F7A-940850ED5F58}"/>
                </a:ext>
              </a:extLst>
            </p:cNvPr>
            <p:cNvCxnSpPr>
              <a:cxnSpLocks/>
              <a:stCxn id="93" idx="0"/>
            </p:cNvCxnSpPr>
            <p:nvPr/>
          </p:nvCxnSpPr>
          <p:spPr>
            <a:xfrm flipV="1">
              <a:off x="7207002" y="2343647"/>
              <a:ext cx="416889" cy="29934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1E8A16ED-4710-DF45-9C87-BB8DAECEF674}"/>
                </a:ext>
              </a:extLst>
            </p:cNvPr>
            <p:cNvCxnSpPr>
              <a:cxnSpLocks/>
              <a:stCxn id="93" idx="2"/>
            </p:cNvCxnSpPr>
            <p:nvPr/>
          </p:nvCxnSpPr>
          <p:spPr>
            <a:xfrm>
              <a:off x="7207002" y="2984920"/>
              <a:ext cx="527300" cy="17399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C3939882-A374-014E-B84E-0FC8B2A77AF3}"/>
                </a:ext>
              </a:extLst>
            </p:cNvPr>
            <p:cNvCxnSpPr>
              <a:cxnSpLocks/>
              <a:stCxn id="92" idx="0"/>
            </p:cNvCxnSpPr>
            <p:nvPr/>
          </p:nvCxnSpPr>
          <p:spPr>
            <a:xfrm flipV="1">
              <a:off x="7345012" y="3318075"/>
              <a:ext cx="482428" cy="19331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55135B96-191A-A848-A29E-4891CC84745E}"/>
                </a:ext>
              </a:extLst>
            </p:cNvPr>
            <p:cNvCxnSpPr>
              <a:cxnSpLocks/>
              <a:stCxn id="92" idx="2"/>
            </p:cNvCxnSpPr>
            <p:nvPr/>
          </p:nvCxnSpPr>
          <p:spPr>
            <a:xfrm>
              <a:off x="7345012" y="3853321"/>
              <a:ext cx="418186" cy="2931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40C55719-EDFA-D843-9924-E7A32B2B2EB3}"/>
                </a:ext>
              </a:extLst>
            </p:cNvPr>
            <p:cNvCxnSpPr>
              <a:cxnSpLocks/>
              <a:stCxn id="92" idx="1"/>
              <a:endCxn id="61" idx="3"/>
            </p:cNvCxnSpPr>
            <p:nvPr/>
          </p:nvCxnSpPr>
          <p:spPr>
            <a:xfrm flipH="1">
              <a:off x="5461714" y="3682356"/>
              <a:ext cx="1369343" cy="16563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BF072127-9F73-E24C-942D-FFA107A27A73}"/>
                </a:ext>
              </a:extLst>
            </p:cNvPr>
            <p:cNvCxnSpPr>
              <a:cxnSpLocks/>
              <a:stCxn id="93" idx="1"/>
              <a:endCxn id="61" idx="3"/>
            </p:cNvCxnSpPr>
            <p:nvPr/>
          </p:nvCxnSpPr>
          <p:spPr>
            <a:xfrm flipH="1">
              <a:off x="5461714" y="2813955"/>
              <a:ext cx="1231333" cy="10340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B7CBDD0E-22F4-D546-8352-C835C838BC60}"/>
                </a:ext>
              </a:extLst>
            </p:cNvPr>
            <p:cNvSpPr/>
            <p:nvPr/>
          </p:nvSpPr>
          <p:spPr>
            <a:xfrm rot="19132663">
              <a:off x="5934141" y="3186509"/>
              <a:ext cx="82182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/>
                <a:t>awarded</a:t>
              </a:r>
            </a:p>
          </p:txBody>
        </p: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67DF731C-FF8F-D24A-BCA1-8F504A6EE779}"/>
                </a:ext>
              </a:extLst>
            </p:cNvPr>
            <p:cNvCxnSpPr>
              <a:cxnSpLocks/>
              <a:stCxn id="92" idx="2"/>
              <a:endCxn id="77" idx="3"/>
            </p:cNvCxnSpPr>
            <p:nvPr/>
          </p:nvCxnSpPr>
          <p:spPr>
            <a:xfrm flipH="1">
              <a:off x="6908055" y="3853321"/>
              <a:ext cx="436957" cy="54936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6787FF61-9155-8F49-8B05-026A81553045}"/>
                </a:ext>
              </a:extLst>
            </p:cNvPr>
            <p:cNvSpPr/>
            <p:nvPr/>
          </p:nvSpPr>
          <p:spPr>
            <a:xfrm rot="21224445">
              <a:off x="5887191" y="3754371"/>
              <a:ext cx="82182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/>
                <a:t>awarded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732244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B08E96-F3A0-6D4B-9AC4-C804D136F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Selection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CA3EDD-B943-F74D-BEC4-FC606F9269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Selection</a:t>
            </a:r>
          </a:p>
          <a:p>
            <a:pPr lvl="1"/>
            <a:r>
              <a:rPr lang="en-US" dirty="0"/>
              <a:t>The crawled sentences might have low relevance with the constructed knowledge subgraph.</a:t>
            </a:r>
          </a:p>
          <a:p>
            <a:pPr lvl="1"/>
            <a:r>
              <a:rPr lang="en-US" dirty="0"/>
              <a:t>We perform another round of filtering to obtain the more relevant (Graph, Text) pairs.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0F8B5C-28C5-D14A-BB8C-3AA4AE3B2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62189-C438-DF4C-99F6-3D6C6F99A5B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3335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B08E96-F3A0-6D4B-9AC4-C804D136F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Construction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CA3EDD-B943-F74D-BEC4-FC606F9269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Lexical Overlap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0F8B5C-28C5-D14A-BB8C-3AA4AE3B2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62189-C438-DF4C-99F6-3D6C6F99A5B9}" type="slidenum">
              <a:rPr lang="en-US" smtClean="0"/>
              <a:t>23</a:t>
            </a:fld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52DF651-1A51-3543-9EBF-2543FB98BC14}"/>
              </a:ext>
            </a:extLst>
          </p:cNvPr>
          <p:cNvSpPr/>
          <p:nvPr/>
        </p:nvSpPr>
        <p:spPr>
          <a:xfrm>
            <a:off x="2847137" y="3152705"/>
            <a:ext cx="586012" cy="30418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u="sng" dirty="0">
                <a:solidFill>
                  <a:schemeClr val="accent1"/>
                </a:solidFill>
              </a:rPr>
              <a:t>Italy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2B741D1-B9E7-B74A-A057-06EEC483E4C3}"/>
              </a:ext>
            </a:extLst>
          </p:cNvPr>
          <p:cNvSpPr/>
          <p:nvPr/>
        </p:nvSpPr>
        <p:spPr>
          <a:xfrm>
            <a:off x="4659840" y="3218542"/>
            <a:ext cx="912879" cy="30418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u="sng" dirty="0">
                <a:solidFill>
                  <a:schemeClr val="accent1"/>
                </a:solidFill>
              </a:rPr>
              <a:t>Germany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BC3DE32-D825-E544-8657-4BF566E5E793}"/>
              </a:ext>
            </a:extLst>
          </p:cNvPr>
          <p:cNvCxnSpPr>
            <a:cxnSpLocks/>
            <a:stCxn id="5" idx="0"/>
            <a:endCxn id="8" idx="2"/>
          </p:cNvCxnSpPr>
          <p:nvPr/>
        </p:nvCxnSpPr>
        <p:spPr>
          <a:xfrm flipV="1">
            <a:off x="3140143" y="2815576"/>
            <a:ext cx="961739" cy="3371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DC126586-8CA2-8546-B36C-6B12A1E44D16}"/>
              </a:ext>
            </a:extLst>
          </p:cNvPr>
          <p:cNvSpPr/>
          <p:nvPr/>
        </p:nvSpPr>
        <p:spPr>
          <a:xfrm>
            <a:off x="3693828" y="2511387"/>
            <a:ext cx="816108" cy="30418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Europe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CCF4706-C20B-A941-BC0B-8B325FA4D9BC}"/>
              </a:ext>
            </a:extLst>
          </p:cNvPr>
          <p:cNvCxnSpPr>
            <a:cxnSpLocks/>
            <a:stCxn id="6" idx="0"/>
            <a:endCxn id="8" idx="2"/>
          </p:cNvCxnSpPr>
          <p:nvPr/>
        </p:nvCxnSpPr>
        <p:spPr>
          <a:xfrm flipH="1" flipV="1">
            <a:off x="4101882" y="2815576"/>
            <a:ext cx="1014398" cy="4029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76D1169-E8A2-9847-9BCC-0C0EC1432047}"/>
              </a:ext>
            </a:extLst>
          </p:cNvPr>
          <p:cNvSpPr txBox="1"/>
          <p:nvPr/>
        </p:nvSpPr>
        <p:spPr>
          <a:xfrm>
            <a:off x="3710753" y="2939793"/>
            <a:ext cx="9090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Continent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F533F9E6-E512-6147-88B4-DC840648B6E0}"/>
              </a:ext>
            </a:extLst>
          </p:cNvPr>
          <p:cNvSpPr/>
          <p:nvPr/>
        </p:nvSpPr>
        <p:spPr>
          <a:xfrm>
            <a:off x="2127797" y="2511387"/>
            <a:ext cx="816108" cy="30418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u="sng" dirty="0">
                <a:solidFill>
                  <a:schemeClr val="accent1"/>
                </a:solidFill>
              </a:rPr>
              <a:t>Rome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300F09E-87AE-B54C-92B8-BC861B887287}"/>
              </a:ext>
            </a:extLst>
          </p:cNvPr>
          <p:cNvCxnSpPr>
            <a:cxnSpLocks/>
            <a:stCxn id="5" idx="0"/>
            <a:endCxn id="11" idx="2"/>
          </p:cNvCxnSpPr>
          <p:nvPr/>
        </p:nvCxnSpPr>
        <p:spPr>
          <a:xfrm flipH="1" flipV="1">
            <a:off x="2535851" y="2815576"/>
            <a:ext cx="604292" cy="3371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3BA54A9-5AB8-544B-8F19-7A257B4799DF}"/>
              </a:ext>
            </a:extLst>
          </p:cNvPr>
          <p:cNvSpPr txBox="1"/>
          <p:nvPr/>
        </p:nvSpPr>
        <p:spPr>
          <a:xfrm>
            <a:off x="2074848" y="2943345"/>
            <a:ext cx="6683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capital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2F0420EE-1CF5-6145-95E2-A2BEAB689FBE}"/>
              </a:ext>
            </a:extLst>
          </p:cNvPr>
          <p:cNvSpPr/>
          <p:nvPr/>
        </p:nvSpPr>
        <p:spPr>
          <a:xfrm>
            <a:off x="5413193" y="2511387"/>
            <a:ext cx="816108" cy="30418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Berlin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1871D66-A9CD-8042-B1AF-2AC4CE6576BD}"/>
              </a:ext>
            </a:extLst>
          </p:cNvPr>
          <p:cNvCxnSpPr>
            <a:cxnSpLocks/>
            <a:stCxn id="6" idx="0"/>
            <a:endCxn id="14" idx="2"/>
          </p:cNvCxnSpPr>
          <p:nvPr/>
        </p:nvCxnSpPr>
        <p:spPr>
          <a:xfrm flipV="1">
            <a:off x="5116280" y="2815576"/>
            <a:ext cx="704967" cy="4029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AD5AE879-DFD9-3548-B661-F4F71A0C8146}"/>
              </a:ext>
            </a:extLst>
          </p:cNvPr>
          <p:cNvSpPr txBox="1"/>
          <p:nvPr/>
        </p:nvSpPr>
        <p:spPr>
          <a:xfrm>
            <a:off x="5512377" y="2910733"/>
            <a:ext cx="6683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capital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9C8066B1-7CDD-D744-9BA9-6F0DEEA68669}"/>
              </a:ext>
            </a:extLst>
          </p:cNvPr>
          <p:cNvSpPr/>
          <p:nvPr/>
        </p:nvSpPr>
        <p:spPr>
          <a:xfrm>
            <a:off x="3547953" y="3837502"/>
            <a:ext cx="961740" cy="30418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u="sng" dirty="0">
                <a:solidFill>
                  <a:schemeClr val="accent1"/>
                </a:solidFill>
                <a:latin typeface="Linux Libertine"/>
              </a:rPr>
              <a:t>Roma F.C.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561DE88-7FC9-B246-A7A4-9FF31E745C5A}"/>
              </a:ext>
            </a:extLst>
          </p:cNvPr>
          <p:cNvCxnSpPr>
            <a:cxnSpLocks/>
            <a:stCxn id="17" idx="0"/>
            <a:endCxn id="5" idx="2"/>
          </p:cNvCxnSpPr>
          <p:nvPr/>
        </p:nvCxnSpPr>
        <p:spPr>
          <a:xfrm flipH="1" flipV="1">
            <a:off x="3140143" y="3456894"/>
            <a:ext cx="888680" cy="3806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A41E0608-9EBE-324A-8BE7-377BF763BC1D}"/>
              </a:ext>
            </a:extLst>
          </p:cNvPr>
          <p:cNvSpPr txBox="1"/>
          <p:nvPr/>
        </p:nvSpPr>
        <p:spPr>
          <a:xfrm>
            <a:off x="2837997" y="3546703"/>
            <a:ext cx="7466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country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CEB1721-7699-3842-B5D9-2738368700DA}"/>
              </a:ext>
            </a:extLst>
          </p:cNvPr>
          <p:cNvCxnSpPr>
            <a:cxnSpLocks/>
            <a:stCxn id="17" idx="3"/>
            <a:endCxn id="21" idx="1"/>
          </p:cNvCxnSpPr>
          <p:nvPr/>
        </p:nvCxnSpPr>
        <p:spPr>
          <a:xfrm>
            <a:off x="4509693" y="3989597"/>
            <a:ext cx="880406" cy="10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4374F62E-3CAC-6345-A659-1BA434C9F3D5}"/>
              </a:ext>
            </a:extLst>
          </p:cNvPr>
          <p:cNvSpPr/>
          <p:nvPr/>
        </p:nvSpPr>
        <p:spPr>
          <a:xfrm>
            <a:off x="5390099" y="3720360"/>
            <a:ext cx="912879" cy="54059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u="sng" dirty="0">
                <a:solidFill>
                  <a:schemeClr val="accent1"/>
                </a:solidFill>
              </a:rPr>
              <a:t>Football</a:t>
            </a:r>
          </a:p>
          <a:p>
            <a:pPr algn="ctr"/>
            <a:r>
              <a:rPr lang="en-US" sz="1400" u="sng" dirty="0">
                <a:solidFill>
                  <a:schemeClr val="accent1"/>
                </a:solidFill>
              </a:rPr>
              <a:t>Club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3C3C7A2-8ECE-0A44-9C95-7C48D2A8549B}"/>
              </a:ext>
            </a:extLst>
          </p:cNvPr>
          <p:cNvSpPr txBox="1"/>
          <p:nvPr/>
        </p:nvSpPr>
        <p:spPr>
          <a:xfrm>
            <a:off x="4572612" y="3627869"/>
            <a:ext cx="7944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instance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C37B4CD-C5CC-8442-86E6-981E0A113ECC}"/>
              </a:ext>
            </a:extLst>
          </p:cNvPr>
          <p:cNvSpPr/>
          <p:nvPr/>
        </p:nvSpPr>
        <p:spPr>
          <a:xfrm>
            <a:off x="1631668" y="2421995"/>
            <a:ext cx="5148520" cy="1937628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9FE47AC0-DCD8-634F-87DC-2339E569E2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6041" y="3414950"/>
            <a:ext cx="656997" cy="46449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3693F42-FC83-BB4B-B16B-CDD5919F39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2260" y="5104972"/>
            <a:ext cx="524560" cy="478224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2F77761E-8189-B24B-95D5-1AE118BC75B3}"/>
              </a:ext>
            </a:extLst>
          </p:cNvPr>
          <p:cNvGrpSpPr/>
          <p:nvPr/>
        </p:nvGrpSpPr>
        <p:grpSpPr>
          <a:xfrm>
            <a:off x="2409010" y="5053990"/>
            <a:ext cx="4160033" cy="618732"/>
            <a:chOff x="1908349" y="4363735"/>
            <a:chExt cx="3755387" cy="618732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9832FCC-CC3C-A64E-AD4D-BD927CB7ABEF}"/>
                </a:ext>
              </a:extLst>
            </p:cNvPr>
            <p:cNvSpPr txBox="1"/>
            <p:nvPr/>
          </p:nvSpPr>
          <p:spPr>
            <a:xfrm>
              <a:off x="1908349" y="4363735"/>
              <a:ext cx="3755387" cy="30777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He was born in </a:t>
              </a:r>
              <a:r>
                <a:rPr lang="en-US" sz="1400" u="sng" dirty="0">
                  <a:solidFill>
                    <a:schemeClr val="accent1"/>
                  </a:solidFill>
                </a:rPr>
                <a:t>Italy</a:t>
              </a:r>
              <a:r>
                <a:rPr lang="en-US" sz="1400" dirty="0"/>
                <a:t> and raised in </a:t>
              </a:r>
              <a:r>
                <a:rPr lang="en-US" sz="1400" u="sng" dirty="0">
                  <a:solidFill>
                    <a:schemeClr val="accent1"/>
                  </a:solidFill>
                </a:rPr>
                <a:t>Germany</a:t>
              </a:r>
              <a:r>
                <a:rPr lang="en-US" sz="1400" dirty="0">
                  <a:solidFill>
                    <a:schemeClr val="accent1"/>
                  </a:solidFill>
                </a:rPr>
                <a:t>.</a:t>
              </a:r>
              <a:endParaRPr lang="en-US" sz="1400" u="sng" dirty="0">
                <a:solidFill>
                  <a:schemeClr val="accent6"/>
                </a:solidFill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634A423-7614-AC4F-B64E-FB7F84E3CBE1}"/>
                </a:ext>
              </a:extLst>
            </p:cNvPr>
            <p:cNvSpPr txBox="1"/>
            <p:nvPr/>
          </p:nvSpPr>
          <p:spPr>
            <a:xfrm>
              <a:off x="1908349" y="4674690"/>
              <a:ext cx="3755387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Bad: No Grounding, Few Lexical Overlap</a:t>
              </a:r>
            </a:p>
          </p:txBody>
        </p: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41F57BE2-3D0C-A247-8499-EEC95C677C07}"/>
              </a:ext>
            </a:extLst>
          </p:cNvPr>
          <p:cNvSpPr/>
          <p:nvPr/>
        </p:nvSpPr>
        <p:spPr>
          <a:xfrm>
            <a:off x="1636470" y="4658053"/>
            <a:ext cx="5148520" cy="1518910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Down Arrow 32">
            <a:extLst>
              <a:ext uri="{FF2B5EF4-FFF2-40B4-BE49-F238E27FC236}">
                <a16:creationId xmlns:a16="http://schemas.microsoft.com/office/drawing/2014/main" id="{8425BD23-E459-E540-BE86-05FB521E92E4}"/>
              </a:ext>
            </a:extLst>
          </p:cNvPr>
          <p:cNvSpPr/>
          <p:nvPr/>
        </p:nvSpPr>
        <p:spPr>
          <a:xfrm>
            <a:off x="3861447" y="4356651"/>
            <a:ext cx="480870" cy="289873"/>
          </a:xfrm>
          <a:prstGeom prst="down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49960F6-751D-EE41-B6EF-7A16D99FB950}"/>
              </a:ext>
            </a:extLst>
          </p:cNvPr>
          <p:cNvSpPr txBox="1"/>
          <p:nvPr/>
        </p:nvSpPr>
        <p:spPr>
          <a:xfrm>
            <a:off x="4440480" y="4356651"/>
            <a:ext cx="12355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Data Selection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1C380D1-FA0B-C748-A55A-8B12A3433AE0}"/>
              </a:ext>
            </a:extLst>
          </p:cNvPr>
          <p:cNvSpPr txBox="1"/>
          <p:nvPr/>
        </p:nvSpPr>
        <p:spPr>
          <a:xfrm>
            <a:off x="3861447" y="5727627"/>
            <a:ext cx="4385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✕</a:t>
            </a:r>
          </a:p>
        </p:txBody>
      </p:sp>
    </p:spTree>
    <p:extLst>
      <p:ext uri="{BB962C8B-B14F-4D97-AF65-F5344CB8AC3E}">
        <p14:creationId xmlns:p14="http://schemas.microsoft.com/office/powerpoint/2010/main" val="41089213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B08E96-F3A0-6D4B-9AC4-C804D136F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Construction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CA3EDD-B943-F74D-BEC4-FC606F9269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Lexical Overlap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0F8B5C-28C5-D14A-BB8C-3AA4AE3B2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62189-C438-DF4C-99F6-3D6C6F99A5B9}" type="slidenum">
              <a:rPr lang="en-US" smtClean="0"/>
              <a:t>24</a:t>
            </a:fld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52DF651-1A51-3543-9EBF-2543FB98BC14}"/>
              </a:ext>
            </a:extLst>
          </p:cNvPr>
          <p:cNvSpPr/>
          <p:nvPr/>
        </p:nvSpPr>
        <p:spPr>
          <a:xfrm>
            <a:off x="2847137" y="3152705"/>
            <a:ext cx="586012" cy="30418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u="sng" dirty="0">
                <a:solidFill>
                  <a:schemeClr val="accent1"/>
                </a:solidFill>
              </a:rPr>
              <a:t>Italy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2B741D1-B9E7-B74A-A057-06EEC483E4C3}"/>
              </a:ext>
            </a:extLst>
          </p:cNvPr>
          <p:cNvSpPr/>
          <p:nvPr/>
        </p:nvSpPr>
        <p:spPr>
          <a:xfrm>
            <a:off x="4659840" y="3218542"/>
            <a:ext cx="912879" cy="30418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u="sng" dirty="0">
                <a:solidFill>
                  <a:schemeClr val="accent1"/>
                </a:solidFill>
              </a:rPr>
              <a:t>Germany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BC3DE32-D825-E544-8657-4BF566E5E793}"/>
              </a:ext>
            </a:extLst>
          </p:cNvPr>
          <p:cNvCxnSpPr>
            <a:cxnSpLocks/>
            <a:stCxn id="5" idx="0"/>
            <a:endCxn id="8" idx="2"/>
          </p:cNvCxnSpPr>
          <p:nvPr/>
        </p:nvCxnSpPr>
        <p:spPr>
          <a:xfrm flipV="1">
            <a:off x="3140143" y="2815576"/>
            <a:ext cx="961739" cy="3371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DC126586-8CA2-8546-B36C-6B12A1E44D16}"/>
              </a:ext>
            </a:extLst>
          </p:cNvPr>
          <p:cNvSpPr/>
          <p:nvPr/>
        </p:nvSpPr>
        <p:spPr>
          <a:xfrm>
            <a:off x="3693828" y="2511387"/>
            <a:ext cx="816108" cy="30418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Europe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CCF4706-C20B-A941-BC0B-8B325FA4D9BC}"/>
              </a:ext>
            </a:extLst>
          </p:cNvPr>
          <p:cNvCxnSpPr>
            <a:cxnSpLocks/>
            <a:stCxn id="6" idx="0"/>
            <a:endCxn id="8" idx="2"/>
          </p:cNvCxnSpPr>
          <p:nvPr/>
        </p:nvCxnSpPr>
        <p:spPr>
          <a:xfrm flipH="1" flipV="1">
            <a:off x="4101882" y="2815576"/>
            <a:ext cx="1014398" cy="4029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76D1169-E8A2-9847-9BCC-0C0EC1432047}"/>
              </a:ext>
            </a:extLst>
          </p:cNvPr>
          <p:cNvSpPr txBox="1"/>
          <p:nvPr/>
        </p:nvSpPr>
        <p:spPr>
          <a:xfrm>
            <a:off x="3710753" y="2939793"/>
            <a:ext cx="9090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Continent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F533F9E6-E512-6147-88B4-DC840648B6E0}"/>
              </a:ext>
            </a:extLst>
          </p:cNvPr>
          <p:cNvSpPr/>
          <p:nvPr/>
        </p:nvSpPr>
        <p:spPr>
          <a:xfrm>
            <a:off x="2127797" y="2511387"/>
            <a:ext cx="816108" cy="30418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u="sng" dirty="0">
                <a:solidFill>
                  <a:schemeClr val="accent1"/>
                </a:solidFill>
              </a:rPr>
              <a:t>Rome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300F09E-87AE-B54C-92B8-BC861B887287}"/>
              </a:ext>
            </a:extLst>
          </p:cNvPr>
          <p:cNvCxnSpPr>
            <a:cxnSpLocks/>
            <a:stCxn id="5" idx="0"/>
            <a:endCxn id="11" idx="2"/>
          </p:cNvCxnSpPr>
          <p:nvPr/>
        </p:nvCxnSpPr>
        <p:spPr>
          <a:xfrm flipH="1" flipV="1">
            <a:off x="2535851" y="2815576"/>
            <a:ext cx="604292" cy="3371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3BA54A9-5AB8-544B-8F19-7A257B4799DF}"/>
              </a:ext>
            </a:extLst>
          </p:cNvPr>
          <p:cNvSpPr txBox="1"/>
          <p:nvPr/>
        </p:nvSpPr>
        <p:spPr>
          <a:xfrm>
            <a:off x="2074848" y="2943345"/>
            <a:ext cx="6683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capital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2F0420EE-1CF5-6145-95E2-A2BEAB689FBE}"/>
              </a:ext>
            </a:extLst>
          </p:cNvPr>
          <p:cNvSpPr/>
          <p:nvPr/>
        </p:nvSpPr>
        <p:spPr>
          <a:xfrm>
            <a:off x="5413193" y="2511387"/>
            <a:ext cx="816108" cy="30418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Berlin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1871D66-A9CD-8042-B1AF-2AC4CE6576BD}"/>
              </a:ext>
            </a:extLst>
          </p:cNvPr>
          <p:cNvCxnSpPr>
            <a:cxnSpLocks/>
            <a:stCxn id="6" idx="0"/>
            <a:endCxn id="14" idx="2"/>
          </p:cNvCxnSpPr>
          <p:nvPr/>
        </p:nvCxnSpPr>
        <p:spPr>
          <a:xfrm flipV="1">
            <a:off x="5116280" y="2815576"/>
            <a:ext cx="704967" cy="4029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AD5AE879-DFD9-3548-B661-F4F71A0C8146}"/>
              </a:ext>
            </a:extLst>
          </p:cNvPr>
          <p:cNvSpPr txBox="1"/>
          <p:nvPr/>
        </p:nvSpPr>
        <p:spPr>
          <a:xfrm>
            <a:off x="5512377" y="2910733"/>
            <a:ext cx="6683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capital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9C8066B1-7CDD-D744-9BA9-6F0DEEA68669}"/>
              </a:ext>
            </a:extLst>
          </p:cNvPr>
          <p:cNvSpPr/>
          <p:nvPr/>
        </p:nvSpPr>
        <p:spPr>
          <a:xfrm>
            <a:off x="3547953" y="3837502"/>
            <a:ext cx="961740" cy="30418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u="sng" dirty="0">
                <a:solidFill>
                  <a:schemeClr val="accent1"/>
                </a:solidFill>
                <a:latin typeface="Linux Libertine"/>
              </a:rPr>
              <a:t>Roma F.C.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561DE88-7FC9-B246-A7A4-9FF31E745C5A}"/>
              </a:ext>
            </a:extLst>
          </p:cNvPr>
          <p:cNvCxnSpPr>
            <a:cxnSpLocks/>
            <a:stCxn id="17" idx="0"/>
            <a:endCxn id="5" idx="2"/>
          </p:cNvCxnSpPr>
          <p:nvPr/>
        </p:nvCxnSpPr>
        <p:spPr>
          <a:xfrm flipH="1" flipV="1">
            <a:off x="3140143" y="3456894"/>
            <a:ext cx="888680" cy="3806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A41E0608-9EBE-324A-8BE7-377BF763BC1D}"/>
              </a:ext>
            </a:extLst>
          </p:cNvPr>
          <p:cNvSpPr txBox="1"/>
          <p:nvPr/>
        </p:nvSpPr>
        <p:spPr>
          <a:xfrm>
            <a:off x="2837997" y="3546703"/>
            <a:ext cx="7466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country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CEB1721-7699-3842-B5D9-2738368700DA}"/>
              </a:ext>
            </a:extLst>
          </p:cNvPr>
          <p:cNvCxnSpPr>
            <a:cxnSpLocks/>
            <a:stCxn id="17" idx="3"/>
            <a:endCxn id="21" idx="1"/>
          </p:cNvCxnSpPr>
          <p:nvPr/>
        </p:nvCxnSpPr>
        <p:spPr>
          <a:xfrm>
            <a:off x="4509693" y="3989597"/>
            <a:ext cx="880406" cy="10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4374F62E-3CAC-6345-A659-1BA434C9F3D5}"/>
              </a:ext>
            </a:extLst>
          </p:cNvPr>
          <p:cNvSpPr/>
          <p:nvPr/>
        </p:nvSpPr>
        <p:spPr>
          <a:xfrm>
            <a:off x="5390099" y="3720360"/>
            <a:ext cx="912879" cy="54059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u="sng" dirty="0">
                <a:solidFill>
                  <a:schemeClr val="accent1"/>
                </a:solidFill>
              </a:rPr>
              <a:t>Football</a:t>
            </a:r>
          </a:p>
          <a:p>
            <a:pPr algn="ctr"/>
            <a:r>
              <a:rPr lang="en-US" sz="1400" u="sng" dirty="0">
                <a:solidFill>
                  <a:schemeClr val="accent1"/>
                </a:solidFill>
              </a:rPr>
              <a:t>Club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3C3C7A2-8ECE-0A44-9C95-7C48D2A8549B}"/>
              </a:ext>
            </a:extLst>
          </p:cNvPr>
          <p:cNvSpPr txBox="1"/>
          <p:nvPr/>
        </p:nvSpPr>
        <p:spPr>
          <a:xfrm>
            <a:off x="4572612" y="3627869"/>
            <a:ext cx="7944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instance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C37B4CD-C5CC-8442-86E6-981E0A113ECC}"/>
              </a:ext>
            </a:extLst>
          </p:cNvPr>
          <p:cNvSpPr/>
          <p:nvPr/>
        </p:nvSpPr>
        <p:spPr>
          <a:xfrm>
            <a:off x="1631668" y="2421995"/>
            <a:ext cx="5148520" cy="1937628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9FE47AC0-DCD8-634F-87DC-2339E569E2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6041" y="3414950"/>
            <a:ext cx="656997" cy="46449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3693F42-FC83-BB4B-B16B-CDD5919F39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2260" y="5104972"/>
            <a:ext cx="524560" cy="478224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41F57BE2-3D0C-A247-8499-EEC95C677C07}"/>
              </a:ext>
            </a:extLst>
          </p:cNvPr>
          <p:cNvSpPr/>
          <p:nvPr/>
        </p:nvSpPr>
        <p:spPr>
          <a:xfrm>
            <a:off x="1636470" y="4658053"/>
            <a:ext cx="5148520" cy="1518910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Down Arrow 32">
            <a:extLst>
              <a:ext uri="{FF2B5EF4-FFF2-40B4-BE49-F238E27FC236}">
                <a16:creationId xmlns:a16="http://schemas.microsoft.com/office/drawing/2014/main" id="{8425BD23-E459-E540-BE86-05FB521E92E4}"/>
              </a:ext>
            </a:extLst>
          </p:cNvPr>
          <p:cNvSpPr/>
          <p:nvPr/>
        </p:nvSpPr>
        <p:spPr>
          <a:xfrm>
            <a:off x="3861447" y="4356651"/>
            <a:ext cx="480870" cy="289873"/>
          </a:xfrm>
          <a:prstGeom prst="down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49960F6-751D-EE41-B6EF-7A16D99FB950}"/>
              </a:ext>
            </a:extLst>
          </p:cNvPr>
          <p:cNvSpPr txBox="1"/>
          <p:nvPr/>
        </p:nvSpPr>
        <p:spPr>
          <a:xfrm>
            <a:off x="4440480" y="4356651"/>
            <a:ext cx="12355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Data Selection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1C380D1-FA0B-C748-A55A-8B12A3433AE0}"/>
              </a:ext>
            </a:extLst>
          </p:cNvPr>
          <p:cNvSpPr txBox="1"/>
          <p:nvPr/>
        </p:nvSpPr>
        <p:spPr>
          <a:xfrm>
            <a:off x="3946042" y="5765030"/>
            <a:ext cx="4385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✓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ED439AB0-F0F2-7B45-BD89-920280EE7A6A}"/>
              </a:ext>
            </a:extLst>
          </p:cNvPr>
          <p:cNvGrpSpPr/>
          <p:nvPr/>
        </p:nvGrpSpPr>
        <p:grpSpPr>
          <a:xfrm>
            <a:off x="2406901" y="5049547"/>
            <a:ext cx="4167967" cy="626181"/>
            <a:chOff x="1900415" y="5059008"/>
            <a:chExt cx="4167967" cy="626181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B854D15-9E9F-034A-AD90-F61EA8645469}"/>
                </a:ext>
              </a:extLst>
            </p:cNvPr>
            <p:cNvSpPr txBox="1"/>
            <p:nvPr/>
          </p:nvSpPr>
          <p:spPr>
            <a:xfrm>
              <a:off x="1900415" y="5059008"/>
              <a:ext cx="4167967" cy="31827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400" u="sng" dirty="0">
                  <a:solidFill>
                    <a:schemeClr val="accent1"/>
                  </a:solidFill>
                </a:rPr>
                <a:t>A.S Roma</a:t>
              </a:r>
              <a:r>
                <a:rPr lang="en-US" sz="1400" dirty="0"/>
                <a:t> is a </a:t>
              </a:r>
              <a:r>
                <a:rPr lang="en-US" sz="1400" u="sng" dirty="0">
                  <a:solidFill>
                    <a:schemeClr val="accent1"/>
                  </a:solidFill>
                </a:rPr>
                <a:t>football club </a:t>
              </a:r>
              <a:r>
                <a:rPr lang="en-US" sz="1400" dirty="0"/>
                <a:t>based in </a:t>
              </a:r>
              <a:r>
                <a:rPr lang="en-US" sz="1400" u="sng" dirty="0">
                  <a:solidFill>
                    <a:schemeClr val="accent1"/>
                  </a:solidFill>
                </a:rPr>
                <a:t>Rome</a:t>
              </a:r>
              <a:r>
                <a:rPr lang="en-US" sz="1400" dirty="0"/>
                <a:t>, </a:t>
              </a:r>
              <a:r>
                <a:rPr lang="en-US" sz="1400" u="sng" dirty="0">
                  <a:solidFill>
                    <a:schemeClr val="accent1"/>
                  </a:solidFill>
                </a:rPr>
                <a:t>Italy</a:t>
              </a:r>
              <a:r>
                <a:rPr lang="en-US" sz="1400" dirty="0">
                  <a:solidFill>
                    <a:schemeClr val="accent1"/>
                  </a:solidFill>
                </a:rPr>
                <a:t>. </a:t>
              </a:r>
              <a:endParaRPr lang="en-US" sz="1400" u="sng" dirty="0">
                <a:solidFill>
                  <a:srgbClr val="FF0000"/>
                </a:solidFill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7DCA28E-D9AD-E94B-B87F-9216B477301C}"/>
                </a:ext>
              </a:extLst>
            </p:cNvPr>
            <p:cNvSpPr txBox="1"/>
            <p:nvPr/>
          </p:nvSpPr>
          <p:spPr>
            <a:xfrm>
              <a:off x="1908348" y="5377412"/>
              <a:ext cx="4160034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Good: Grounding, Strong Lexical Overlap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281738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C73C5D-39E4-AA49-876A-EE14F8BB5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KGTEXT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2DF7DF-5B41-AA41-ACF5-643C1B69B9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filtered 7M KGTEXT dataset contains distantly supervised (Graph, Text) pairs.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884456-FA05-9045-80E9-4C788ABBE9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62189-C438-DF4C-99F6-3D6C6F99A5B9}" type="slidenum">
              <a:rPr lang="en-US" smtClean="0"/>
              <a:t>25</a:t>
            </a:fld>
            <a:endParaRPr lang="en-US"/>
          </a:p>
        </p:txBody>
      </p:sp>
      <p:pic>
        <p:nvPicPr>
          <p:cNvPr id="6" name="Picture 5" descr="A picture containing table&#10;&#10;Description automatically generated">
            <a:extLst>
              <a:ext uri="{FF2B5EF4-FFF2-40B4-BE49-F238E27FC236}">
                <a16:creationId xmlns:a16="http://schemas.microsoft.com/office/drawing/2014/main" id="{66C15DEC-3220-364A-929E-DC8E9478E3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906" y="4001294"/>
            <a:ext cx="6749744" cy="1014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068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072A7A-62D5-4840-B2D0-4B003CAF7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Pretrain-Finetune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086C16-347B-D24B-93C3-0DEBFED5AA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62189-C438-DF4C-99F6-3D6C6F99A5B9}" type="slidenum">
              <a:rPr lang="en-US" smtClean="0"/>
              <a:t>26</a:t>
            </a:fld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3AF713A-C102-F34B-865F-F41A607A20B2}"/>
              </a:ext>
            </a:extLst>
          </p:cNvPr>
          <p:cNvSpPr/>
          <p:nvPr/>
        </p:nvSpPr>
        <p:spPr>
          <a:xfrm>
            <a:off x="2193965" y="3051204"/>
            <a:ext cx="165538" cy="12612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79718C5-8480-D449-95A1-B109E0EFF15A}"/>
              </a:ext>
            </a:extLst>
          </p:cNvPr>
          <p:cNvSpPr/>
          <p:nvPr/>
        </p:nvSpPr>
        <p:spPr>
          <a:xfrm>
            <a:off x="2495480" y="3177328"/>
            <a:ext cx="165538" cy="12612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4EEA4A5-D86F-8B4C-8542-A8B8BA00686F}"/>
              </a:ext>
            </a:extLst>
          </p:cNvPr>
          <p:cNvSpPr/>
          <p:nvPr/>
        </p:nvSpPr>
        <p:spPr>
          <a:xfrm>
            <a:off x="2027082" y="3316646"/>
            <a:ext cx="165538" cy="12612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F347295-E6F1-304C-9CFD-231B0599A918}"/>
              </a:ext>
            </a:extLst>
          </p:cNvPr>
          <p:cNvSpPr/>
          <p:nvPr/>
        </p:nvSpPr>
        <p:spPr>
          <a:xfrm>
            <a:off x="1981131" y="2821540"/>
            <a:ext cx="165538" cy="12612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BC86072-C545-1949-9F86-4D476D42D260}"/>
              </a:ext>
            </a:extLst>
          </p:cNvPr>
          <p:cNvSpPr/>
          <p:nvPr/>
        </p:nvSpPr>
        <p:spPr>
          <a:xfrm>
            <a:off x="2631458" y="2880414"/>
            <a:ext cx="165538" cy="12612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4C0B81B-CC85-A548-99A0-9F631ECE174F}"/>
              </a:ext>
            </a:extLst>
          </p:cNvPr>
          <p:cNvCxnSpPr>
            <a:cxnSpLocks/>
            <a:stCxn id="6" idx="0"/>
            <a:endCxn id="9" idx="5"/>
          </p:cNvCxnSpPr>
          <p:nvPr/>
        </p:nvCxnSpPr>
        <p:spPr>
          <a:xfrm flipH="1" flipV="1">
            <a:off x="2122427" y="2929194"/>
            <a:ext cx="154307" cy="1220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7218390-5032-C449-A4B2-01B72FD037BB}"/>
              </a:ext>
            </a:extLst>
          </p:cNvPr>
          <p:cNvCxnSpPr>
            <a:cxnSpLocks/>
            <a:stCxn id="6" idx="7"/>
            <a:endCxn id="10" idx="3"/>
          </p:cNvCxnSpPr>
          <p:nvPr/>
        </p:nvCxnSpPr>
        <p:spPr>
          <a:xfrm flipV="1">
            <a:off x="2335261" y="2988068"/>
            <a:ext cx="320439" cy="816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81FCF96-EC75-A240-9FED-5F6E42918F82}"/>
              </a:ext>
            </a:extLst>
          </p:cNvPr>
          <p:cNvCxnSpPr>
            <a:cxnSpLocks/>
            <a:stCxn id="6" idx="3"/>
            <a:endCxn id="8" idx="0"/>
          </p:cNvCxnSpPr>
          <p:nvPr/>
        </p:nvCxnSpPr>
        <p:spPr>
          <a:xfrm flipH="1">
            <a:off x="2109851" y="3158858"/>
            <a:ext cx="108356" cy="1577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BF3942C-8671-ED43-B231-5F51845EEDD5}"/>
              </a:ext>
            </a:extLst>
          </p:cNvPr>
          <p:cNvCxnSpPr>
            <a:cxnSpLocks/>
            <a:stCxn id="6" idx="5"/>
            <a:endCxn id="7" idx="1"/>
          </p:cNvCxnSpPr>
          <p:nvPr/>
        </p:nvCxnSpPr>
        <p:spPr>
          <a:xfrm>
            <a:off x="2335261" y="3158858"/>
            <a:ext cx="184461" cy="369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329A88FE-FF84-C246-9E1B-C4669C02431D}"/>
              </a:ext>
            </a:extLst>
          </p:cNvPr>
          <p:cNvSpPr/>
          <p:nvPr/>
        </p:nvSpPr>
        <p:spPr>
          <a:xfrm>
            <a:off x="2581597" y="3429577"/>
            <a:ext cx="165538" cy="12612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19D6196-DF62-DA4C-A53C-D1AAABADBD78}"/>
              </a:ext>
            </a:extLst>
          </p:cNvPr>
          <p:cNvCxnSpPr>
            <a:cxnSpLocks/>
            <a:stCxn id="7" idx="4"/>
            <a:endCxn id="15" idx="0"/>
          </p:cNvCxnSpPr>
          <p:nvPr/>
        </p:nvCxnSpPr>
        <p:spPr>
          <a:xfrm>
            <a:off x="2578249" y="3303452"/>
            <a:ext cx="86117" cy="1261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21872D1B-C0B7-3A44-982B-8C629143DA50}"/>
              </a:ext>
            </a:extLst>
          </p:cNvPr>
          <p:cNvSpPr/>
          <p:nvPr/>
        </p:nvSpPr>
        <p:spPr>
          <a:xfrm>
            <a:off x="3150340" y="3101045"/>
            <a:ext cx="165538" cy="126124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0BC4164-B78E-8144-9E86-8DA6354C6EC1}"/>
              </a:ext>
            </a:extLst>
          </p:cNvPr>
          <p:cNvSpPr/>
          <p:nvPr/>
        </p:nvSpPr>
        <p:spPr>
          <a:xfrm>
            <a:off x="3501713" y="2842315"/>
            <a:ext cx="165538" cy="126124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39B3DC7-97EC-CF4E-BC1E-BE2ECBCE7489}"/>
              </a:ext>
            </a:extLst>
          </p:cNvPr>
          <p:cNvCxnSpPr>
            <a:cxnSpLocks/>
            <a:stCxn id="17" idx="7"/>
            <a:endCxn id="18" idx="2"/>
          </p:cNvCxnSpPr>
          <p:nvPr/>
        </p:nvCxnSpPr>
        <p:spPr>
          <a:xfrm flipV="1">
            <a:off x="3291636" y="2905377"/>
            <a:ext cx="210077" cy="214138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903A365-B72B-1447-929B-29C08F2DEFBD}"/>
              </a:ext>
            </a:extLst>
          </p:cNvPr>
          <p:cNvCxnSpPr>
            <a:cxnSpLocks/>
            <a:stCxn id="17" idx="1"/>
            <a:endCxn id="21" idx="4"/>
          </p:cNvCxnSpPr>
          <p:nvPr/>
        </p:nvCxnSpPr>
        <p:spPr>
          <a:xfrm flipH="1" flipV="1">
            <a:off x="3065600" y="2940770"/>
            <a:ext cx="108982" cy="178745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AEB3EE63-1407-574F-9F0B-F3A8DE893462}"/>
              </a:ext>
            </a:extLst>
          </p:cNvPr>
          <p:cNvSpPr/>
          <p:nvPr/>
        </p:nvSpPr>
        <p:spPr>
          <a:xfrm>
            <a:off x="2982831" y="2814646"/>
            <a:ext cx="165538" cy="126124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92DD420-3E74-2E4A-A2CF-305B4A274A19}"/>
              </a:ext>
            </a:extLst>
          </p:cNvPr>
          <p:cNvSpPr/>
          <p:nvPr/>
        </p:nvSpPr>
        <p:spPr>
          <a:xfrm>
            <a:off x="3627632" y="3093163"/>
            <a:ext cx="165538" cy="126124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9F4B287-458A-824E-9C92-E153FEB77701}"/>
              </a:ext>
            </a:extLst>
          </p:cNvPr>
          <p:cNvCxnSpPr>
            <a:cxnSpLocks/>
            <a:stCxn id="17" idx="5"/>
            <a:endCxn id="22" idx="2"/>
          </p:cNvCxnSpPr>
          <p:nvPr/>
        </p:nvCxnSpPr>
        <p:spPr>
          <a:xfrm flipV="1">
            <a:off x="3291636" y="3156225"/>
            <a:ext cx="335996" cy="52474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4E72E55E-E854-814F-97B8-361D9280CA6C}"/>
              </a:ext>
            </a:extLst>
          </p:cNvPr>
          <p:cNvSpPr/>
          <p:nvPr/>
        </p:nvSpPr>
        <p:spPr>
          <a:xfrm>
            <a:off x="3208867" y="3408432"/>
            <a:ext cx="165538" cy="126124"/>
          </a:xfrm>
          <a:prstGeom prst="ellipse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5DA19A2-D71F-BE47-BABD-EC94D2A2442E}"/>
              </a:ext>
            </a:extLst>
          </p:cNvPr>
          <p:cNvSpPr/>
          <p:nvPr/>
        </p:nvSpPr>
        <p:spPr>
          <a:xfrm>
            <a:off x="3555895" y="3390033"/>
            <a:ext cx="165538" cy="126124"/>
          </a:xfrm>
          <a:prstGeom prst="ellipse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DC6498C-01E3-C44B-A343-00799C6B227A}"/>
              </a:ext>
            </a:extLst>
          </p:cNvPr>
          <p:cNvCxnSpPr>
            <a:cxnSpLocks/>
            <a:stCxn id="24" idx="6"/>
            <a:endCxn id="25" idx="2"/>
          </p:cNvCxnSpPr>
          <p:nvPr/>
        </p:nvCxnSpPr>
        <p:spPr>
          <a:xfrm flipV="1">
            <a:off x="3374405" y="3453095"/>
            <a:ext cx="181490" cy="18399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FF6B971-E64D-DE46-8E87-7D46354DD152}"/>
              </a:ext>
            </a:extLst>
          </p:cNvPr>
          <p:cNvCxnSpPr>
            <a:cxnSpLocks/>
            <a:stCxn id="24" idx="1"/>
            <a:endCxn id="28" idx="5"/>
          </p:cNvCxnSpPr>
          <p:nvPr/>
        </p:nvCxnSpPr>
        <p:spPr>
          <a:xfrm flipH="1" flipV="1">
            <a:off x="3091999" y="3347913"/>
            <a:ext cx="141110" cy="78989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6FCBEFDB-5E46-644E-A25B-D6941B898C23}"/>
              </a:ext>
            </a:extLst>
          </p:cNvPr>
          <p:cNvSpPr/>
          <p:nvPr/>
        </p:nvSpPr>
        <p:spPr>
          <a:xfrm>
            <a:off x="2950703" y="3240259"/>
            <a:ext cx="165538" cy="126124"/>
          </a:xfrm>
          <a:prstGeom prst="ellipse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67DFFBB8-5349-7D4B-A76A-5D52F0D42489}"/>
              </a:ext>
            </a:extLst>
          </p:cNvPr>
          <p:cNvSpPr/>
          <p:nvPr/>
        </p:nvSpPr>
        <p:spPr>
          <a:xfrm>
            <a:off x="1861576" y="2778373"/>
            <a:ext cx="2251844" cy="803716"/>
          </a:xfrm>
          <a:prstGeom prst="roundRect">
            <a:avLst/>
          </a:prstGeom>
          <a:noFill/>
          <a:ln w="63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99CEFC0C-0ED6-3949-B2E3-548998178B06}"/>
              </a:ext>
            </a:extLst>
          </p:cNvPr>
          <p:cNvSpPr/>
          <p:nvPr/>
        </p:nvSpPr>
        <p:spPr>
          <a:xfrm>
            <a:off x="1861576" y="2405031"/>
            <a:ext cx="2251844" cy="22344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Encoder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1E99A2A-F127-8E4A-970F-2B00F6ECA5DD}"/>
              </a:ext>
            </a:extLst>
          </p:cNvPr>
          <p:cNvCxnSpPr>
            <a:cxnSpLocks/>
            <a:stCxn id="29" idx="0"/>
            <a:endCxn id="30" idx="2"/>
          </p:cNvCxnSpPr>
          <p:nvPr/>
        </p:nvCxnSpPr>
        <p:spPr>
          <a:xfrm flipV="1">
            <a:off x="2987498" y="2628474"/>
            <a:ext cx="0" cy="1498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1D3263E4-4EC4-C149-AB57-A8B14CCAFF16}"/>
                  </a:ext>
                </a:extLst>
              </p:cNvPr>
              <p:cNvSpPr txBox="1"/>
              <p:nvPr/>
            </p:nvSpPr>
            <p:spPr>
              <a:xfrm>
                <a:off x="4597861" y="3318516"/>
                <a:ext cx="46243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𝑎𝑣𝑒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1D3263E4-4EC4-C149-AB57-A8B14CCAFF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7861" y="3318516"/>
                <a:ext cx="462434" cy="307777"/>
              </a:xfrm>
              <a:prstGeom prst="rect">
                <a:avLst/>
              </a:prstGeom>
              <a:blipFill>
                <a:blip r:embed="rId2"/>
                <a:stretch>
                  <a:fillRect r="-1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35EC4F33-6A6D-AF4F-A2FC-437CE3D1C20F}"/>
                  </a:ext>
                </a:extLst>
              </p:cNvPr>
              <p:cNvSpPr txBox="1"/>
              <p:nvPr/>
            </p:nvSpPr>
            <p:spPr>
              <a:xfrm>
                <a:off x="5098280" y="3318516"/>
                <a:ext cx="54345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𝑒𝑒𝑛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35EC4F33-6A6D-AF4F-A2FC-437CE3D1C2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8280" y="3318516"/>
                <a:ext cx="543451" cy="307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69BDD70-A9D5-C94B-BC5F-9F1F6C38E8E4}"/>
                  </a:ext>
                </a:extLst>
              </p:cNvPr>
              <p:cNvSpPr txBox="1"/>
              <p:nvPr/>
            </p:nvSpPr>
            <p:spPr>
              <a:xfrm>
                <a:off x="5604651" y="3318516"/>
                <a:ext cx="7221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𝑎𝑚𝑒𝑑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69BDD70-A9D5-C94B-BC5F-9F1F6C38E8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4651" y="3318516"/>
                <a:ext cx="722100" cy="3077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Rectangle 34">
            <a:extLst>
              <a:ext uri="{FF2B5EF4-FFF2-40B4-BE49-F238E27FC236}">
                <a16:creationId xmlns:a16="http://schemas.microsoft.com/office/drawing/2014/main" id="{59BD0A7C-CA02-A64F-861E-18B22149AD07}"/>
              </a:ext>
            </a:extLst>
          </p:cNvPr>
          <p:cNvSpPr/>
          <p:nvPr/>
        </p:nvSpPr>
        <p:spPr>
          <a:xfrm>
            <a:off x="2470799" y="1939821"/>
            <a:ext cx="82768" cy="3153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F90C794-28F9-E54F-8211-2372102F752F}"/>
              </a:ext>
            </a:extLst>
          </p:cNvPr>
          <p:cNvSpPr/>
          <p:nvPr/>
        </p:nvSpPr>
        <p:spPr>
          <a:xfrm>
            <a:off x="2619891" y="1939821"/>
            <a:ext cx="82768" cy="3153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40762FF-F6FC-B74F-9E44-CB2D30D8FC15}"/>
              </a:ext>
            </a:extLst>
          </p:cNvPr>
          <p:cNvSpPr/>
          <p:nvPr/>
        </p:nvSpPr>
        <p:spPr>
          <a:xfrm>
            <a:off x="2778224" y="1939821"/>
            <a:ext cx="82768" cy="31531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A6EB87A-87D9-CF4E-AF01-8054AD1B714E}"/>
              </a:ext>
            </a:extLst>
          </p:cNvPr>
          <p:cNvSpPr/>
          <p:nvPr/>
        </p:nvSpPr>
        <p:spPr>
          <a:xfrm>
            <a:off x="2946051" y="1939821"/>
            <a:ext cx="82768" cy="3153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D15ABC2C-323B-034F-A739-B57448316561}"/>
              </a:ext>
            </a:extLst>
          </p:cNvPr>
          <p:cNvSpPr/>
          <p:nvPr/>
        </p:nvSpPr>
        <p:spPr>
          <a:xfrm>
            <a:off x="3119810" y="1939821"/>
            <a:ext cx="82768" cy="3153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581F6ED2-2436-0B4D-9635-26DAD6376029}"/>
              </a:ext>
            </a:extLst>
          </p:cNvPr>
          <p:cNvSpPr/>
          <p:nvPr/>
        </p:nvSpPr>
        <p:spPr>
          <a:xfrm>
            <a:off x="3287637" y="1939821"/>
            <a:ext cx="82768" cy="3153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3901910-24CA-ED4A-A53F-324266EC8B96}"/>
              </a:ext>
            </a:extLst>
          </p:cNvPr>
          <p:cNvSpPr/>
          <p:nvPr/>
        </p:nvSpPr>
        <p:spPr>
          <a:xfrm>
            <a:off x="3448257" y="1939821"/>
            <a:ext cx="82768" cy="31531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ACB21C09-FE25-9241-9E44-B7D22C401134}"/>
              </a:ext>
            </a:extLst>
          </p:cNvPr>
          <p:cNvSpPr/>
          <p:nvPr/>
        </p:nvSpPr>
        <p:spPr>
          <a:xfrm>
            <a:off x="4529209" y="2398369"/>
            <a:ext cx="2251844" cy="22344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Decoder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B2E84DF9-38F5-A047-ABDD-542ACBC4A37B}"/>
              </a:ext>
            </a:extLst>
          </p:cNvPr>
          <p:cNvSpPr/>
          <p:nvPr/>
        </p:nvSpPr>
        <p:spPr>
          <a:xfrm>
            <a:off x="4529209" y="3113848"/>
            <a:ext cx="2251844" cy="223443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Embedding</a:t>
            </a: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BA64180C-7283-E945-A5B5-BAEF98E6E821}"/>
              </a:ext>
            </a:extLst>
          </p:cNvPr>
          <p:cNvSpPr/>
          <p:nvPr/>
        </p:nvSpPr>
        <p:spPr>
          <a:xfrm>
            <a:off x="3755631" y="1963124"/>
            <a:ext cx="924464" cy="223443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Attention</a:t>
            </a:r>
          </a:p>
        </p:txBody>
      </p:sp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id="{3CC49433-4ECA-8745-A3A9-77FD98CD2B73}"/>
              </a:ext>
            </a:extLst>
          </p:cNvPr>
          <p:cNvCxnSpPr>
            <a:cxnSpLocks/>
            <a:stCxn id="42" idx="1"/>
            <a:endCxn id="44" idx="2"/>
          </p:cNvCxnSpPr>
          <p:nvPr/>
        </p:nvCxnSpPr>
        <p:spPr>
          <a:xfrm rot="10800000">
            <a:off x="4217863" y="2186567"/>
            <a:ext cx="311346" cy="323524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urved Connector 45">
            <a:extLst>
              <a:ext uri="{FF2B5EF4-FFF2-40B4-BE49-F238E27FC236}">
                <a16:creationId xmlns:a16="http://schemas.microsoft.com/office/drawing/2014/main" id="{94A8B2A0-4382-C944-8F94-73185E2A373C}"/>
              </a:ext>
            </a:extLst>
          </p:cNvPr>
          <p:cNvCxnSpPr>
            <a:cxnSpLocks/>
            <a:stCxn id="44" idx="0"/>
            <a:endCxn id="37" idx="0"/>
          </p:cNvCxnSpPr>
          <p:nvPr/>
        </p:nvCxnSpPr>
        <p:spPr>
          <a:xfrm rot="16200000" flipV="1">
            <a:off x="3507085" y="1252345"/>
            <a:ext cx="23303" cy="1398255"/>
          </a:xfrm>
          <a:prstGeom prst="curvedConnector3">
            <a:avLst>
              <a:gd name="adj1" fmla="val 682466"/>
            </a:avLst>
          </a:prstGeom>
          <a:ln>
            <a:solidFill>
              <a:schemeClr val="tx1">
                <a:alpha val="99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urved Connector 46">
            <a:extLst>
              <a:ext uri="{FF2B5EF4-FFF2-40B4-BE49-F238E27FC236}">
                <a16:creationId xmlns:a16="http://schemas.microsoft.com/office/drawing/2014/main" id="{210BF468-4A40-744D-9DB4-0287E62272DB}"/>
              </a:ext>
            </a:extLst>
          </p:cNvPr>
          <p:cNvCxnSpPr>
            <a:cxnSpLocks/>
            <a:stCxn id="44" idx="0"/>
            <a:endCxn id="41" idx="0"/>
          </p:cNvCxnSpPr>
          <p:nvPr/>
        </p:nvCxnSpPr>
        <p:spPr>
          <a:xfrm rot="16200000" flipV="1">
            <a:off x="3842101" y="1587362"/>
            <a:ext cx="23303" cy="728222"/>
          </a:xfrm>
          <a:prstGeom prst="curvedConnector3">
            <a:avLst>
              <a:gd name="adj1" fmla="val 467863"/>
            </a:avLst>
          </a:prstGeom>
          <a:ln>
            <a:solidFill>
              <a:schemeClr val="tx1">
                <a:alpha val="99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71AD9338-962B-744A-84E1-2EC454D80821}"/>
                  </a:ext>
                </a:extLst>
              </p:cNvPr>
              <p:cNvSpPr txBox="1"/>
              <p:nvPr/>
            </p:nvSpPr>
            <p:spPr>
              <a:xfrm>
                <a:off x="4619208" y="2085039"/>
                <a:ext cx="61246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𝑒𝑒𝑛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71AD9338-962B-744A-84E1-2EC454D808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9208" y="2085039"/>
                <a:ext cx="612466" cy="307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76368355-6151-7740-9FFF-4BF4A5DC6368}"/>
                  </a:ext>
                </a:extLst>
              </p:cNvPr>
              <p:cNvSpPr txBox="1"/>
              <p:nvPr/>
            </p:nvSpPr>
            <p:spPr>
              <a:xfrm>
                <a:off x="5112758" y="2085039"/>
                <a:ext cx="46775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𝑛𝑎𝑚𝑒𝑑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76368355-6151-7740-9FFF-4BF4A5DC63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2758" y="2085039"/>
                <a:ext cx="467756" cy="307777"/>
              </a:xfrm>
              <a:prstGeom prst="rect">
                <a:avLst/>
              </a:prstGeom>
              <a:blipFill>
                <a:blip r:embed="rId6"/>
                <a:stretch>
                  <a:fillRect r="-473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Rectangle 49">
            <a:extLst>
              <a:ext uri="{FF2B5EF4-FFF2-40B4-BE49-F238E27FC236}">
                <a16:creationId xmlns:a16="http://schemas.microsoft.com/office/drawing/2014/main" id="{5E020469-8351-2246-BCF3-6FA13004D195}"/>
              </a:ext>
            </a:extLst>
          </p:cNvPr>
          <p:cNvSpPr/>
          <p:nvPr/>
        </p:nvSpPr>
        <p:spPr>
          <a:xfrm>
            <a:off x="2301152" y="1939821"/>
            <a:ext cx="82768" cy="31531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95351E8-14EB-9840-A08E-9A6D229C2E79}"/>
              </a:ext>
            </a:extLst>
          </p:cNvPr>
          <p:cNvSpPr/>
          <p:nvPr/>
        </p:nvSpPr>
        <p:spPr>
          <a:xfrm>
            <a:off x="2127506" y="1939821"/>
            <a:ext cx="82768" cy="3153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1F01E1D0-1577-A248-8A75-9E990941EFA9}"/>
              </a:ext>
            </a:extLst>
          </p:cNvPr>
          <p:cNvSpPr/>
          <p:nvPr/>
        </p:nvSpPr>
        <p:spPr>
          <a:xfrm>
            <a:off x="1954208" y="1939821"/>
            <a:ext cx="82768" cy="31531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B7BB6844-4EF1-034A-BC68-5E7A3AB58F57}"/>
              </a:ext>
            </a:extLst>
          </p:cNvPr>
          <p:cNvCxnSpPr>
            <a:cxnSpLocks/>
            <a:stCxn id="30" idx="0"/>
            <a:endCxn id="38" idx="2"/>
          </p:cNvCxnSpPr>
          <p:nvPr/>
        </p:nvCxnSpPr>
        <p:spPr>
          <a:xfrm flipH="1" flipV="1">
            <a:off x="2987435" y="2255132"/>
            <a:ext cx="63" cy="1498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17AAD4B0-4191-624C-8775-F0B2D849FA8D}"/>
              </a:ext>
            </a:extLst>
          </p:cNvPr>
          <p:cNvCxnSpPr>
            <a:cxnSpLocks/>
          </p:cNvCxnSpPr>
          <p:nvPr/>
        </p:nvCxnSpPr>
        <p:spPr>
          <a:xfrm flipV="1">
            <a:off x="4909518" y="2683595"/>
            <a:ext cx="0" cy="3754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020F66EB-279C-BA42-8840-D93055CAE205}"/>
              </a:ext>
            </a:extLst>
          </p:cNvPr>
          <p:cNvCxnSpPr>
            <a:cxnSpLocks/>
          </p:cNvCxnSpPr>
          <p:nvPr/>
        </p:nvCxnSpPr>
        <p:spPr>
          <a:xfrm flipV="1">
            <a:off x="5424830" y="2683595"/>
            <a:ext cx="0" cy="3754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1D609D3A-BFC7-3C42-92C9-9B509028359F}"/>
              </a:ext>
            </a:extLst>
          </p:cNvPr>
          <p:cNvCxnSpPr>
            <a:cxnSpLocks/>
          </p:cNvCxnSpPr>
          <p:nvPr/>
        </p:nvCxnSpPr>
        <p:spPr>
          <a:xfrm flipV="1">
            <a:off x="5931682" y="2683595"/>
            <a:ext cx="0" cy="3754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048AD10B-82A5-D147-94C6-A43864A05D6D}"/>
              </a:ext>
            </a:extLst>
          </p:cNvPr>
          <p:cNvCxnSpPr>
            <a:cxnSpLocks/>
          </p:cNvCxnSpPr>
          <p:nvPr/>
        </p:nvCxnSpPr>
        <p:spPr>
          <a:xfrm flipV="1">
            <a:off x="6416418" y="2683595"/>
            <a:ext cx="0" cy="3754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6D7B0846-18DD-3046-A421-BFDC7CCEB49B}"/>
                  </a:ext>
                </a:extLst>
              </p:cNvPr>
              <p:cNvSpPr txBox="1"/>
              <p:nvPr/>
            </p:nvSpPr>
            <p:spPr>
              <a:xfrm>
                <a:off x="6186088" y="3318516"/>
                <a:ext cx="59496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h𝑒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6D7B0846-18DD-3046-A421-BFDC7CCEB4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6088" y="3318516"/>
                <a:ext cx="594965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BD6AED44-47F6-5E45-9594-D63200E6CC39}"/>
                  </a:ext>
                </a:extLst>
              </p:cNvPr>
              <p:cNvSpPr txBox="1"/>
              <p:nvPr/>
            </p:nvSpPr>
            <p:spPr>
              <a:xfrm>
                <a:off x="5641731" y="2085039"/>
                <a:ext cx="7221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h𝑒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BD6AED44-47F6-5E45-9594-D63200E6CC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1731" y="2085039"/>
                <a:ext cx="722100" cy="3077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C5894FEA-3102-C942-87E9-B956061B1CE6}"/>
                  </a:ext>
                </a:extLst>
              </p:cNvPr>
              <p:cNvSpPr txBox="1"/>
              <p:nvPr/>
            </p:nvSpPr>
            <p:spPr>
              <a:xfrm>
                <a:off x="6058953" y="2085039"/>
                <a:ext cx="7221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𝑁𝐵𝐴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C5894FEA-3102-C942-87E9-B956061B1C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8953" y="2085039"/>
                <a:ext cx="722100" cy="30777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" name="Curved Connector 60">
            <a:extLst>
              <a:ext uri="{FF2B5EF4-FFF2-40B4-BE49-F238E27FC236}">
                <a16:creationId xmlns:a16="http://schemas.microsoft.com/office/drawing/2014/main" id="{03630FED-5775-2541-9342-3E65232C9DB4}"/>
              </a:ext>
            </a:extLst>
          </p:cNvPr>
          <p:cNvCxnSpPr>
            <a:cxnSpLocks/>
            <a:stCxn id="44" idx="0"/>
            <a:endCxn id="52" idx="0"/>
          </p:cNvCxnSpPr>
          <p:nvPr/>
        </p:nvCxnSpPr>
        <p:spPr>
          <a:xfrm rot="16200000" flipV="1">
            <a:off x="3095077" y="840337"/>
            <a:ext cx="23303" cy="2222271"/>
          </a:xfrm>
          <a:prstGeom prst="curvedConnector3">
            <a:avLst>
              <a:gd name="adj1" fmla="val 774428"/>
            </a:avLst>
          </a:prstGeom>
          <a:ln>
            <a:solidFill>
              <a:schemeClr val="tx1">
                <a:alpha val="99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urved Connector 61">
            <a:extLst>
              <a:ext uri="{FF2B5EF4-FFF2-40B4-BE49-F238E27FC236}">
                <a16:creationId xmlns:a16="http://schemas.microsoft.com/office/drawing/2014/main" id="{466183A2-8303-494C-AC9F-742E1F87D172}"/>
              </a:ext>
            </a:extLst>
          </p:cNvPr>
          <p:cNvCxnSpPr>
            <a:cxnSpLocks/>
            <a:stCxn id="44" idx="0"/>
            <a:endCxn id="50" idx="0"/>
          </p:cNvCxnSpPr>
          <p:nvPr/>
        </p:nvCxnSpPr>
        <p:spPr>
          <a:xfrm rot="16200000" flipV="1">
            <a:off x="3268549" y="1013809"/>
            <a:ext cx="23303" cy="1875327"/>
          </a:xfrm>
          <a:prstGeom prst="curvedConnector3">
            <a:avLst>
              <a:gd name="adj1" fmla="val 713118"/>
            </a:avLst>
          </a:prstGeom>
          <a:ln>
            <a:solidFill>
              <a:schemeClr val="tx1">
                <a:alpha val="99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A824AB42-83A5-C445-92FE-DBF961922B77}"/>
              </a:ext>
            </a:extLst>
          </p:cNvPr>
          <p:cNvSpPr txBox="1"/>
          <p:nvPr/>
        </p:nvSpPr>
        <p:spPr>
          <a:xfrm>
            <a:off x="5714746" y="1703505"/>
            <a:ext cx="10651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Pre-training</a:t>
            </a:r>
          </a:p>
        </p:txBody>
      </p:sp>
      <p:sp>
        <p:nvSpPr>
          <p:cNvPr id="97" name="Rounded Rectangle 96">
            <a:extLst>
              <a:ext uri="{FF2B5EF4-FFF2-40B4-BE49-F238E27FC236}">
                <a16:creationId xmlns:a16="http://schemas.microsoft.com/office/drawing/2014/main" id="{3E495540-B957-DB46-8D02-8DF17EE538CF}"/>
              </a:ext>
            </a:extLst>
          </p:cNvPr>
          <p:cNvSpPr/>
          <p:nvPr/>
        </p:nvSpPr>
        <p:spPr>
          <a:xfrm>
            <a:off x="1719033" y="1690689"/>
            <a:ext cx="5155588" cy="1958247"/>
          </a:xfrm>
          <a:prstGeom prst="roundRect">
            <a:avLst>
              <a:gd name="adj" fmla="val 7182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6" name="Picture 105">
            <a:extLst>
              <a:ext uri="{FF2B5EF4-FFF2-40B4-BE49-F238E27FC236}">
                <a16:creationId xmlns:a16="http://schemas.microsoft.com/office/drawing/2014/main" id="{8A37F7E5-C51C-4B43-8C65-AF28CF99A1F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16375" y="2739421"/>
            <a:ext cx="372583" cy="339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3518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072A7A-62D5-4840-B2D0-4B003CAF7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Pretrain-Finetune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086C16-347B-D24B-93C3-0DEBFED5AA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62189-C438-DF4C-99F6-3D6C6F99A5B9}" type="slidenum">
              <a:rPr lang="en-US" smtClean="0"/>
              <a:t>27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F558524-AA25-F040-A716-68DEFAEAC2BD}"/>
              </a:ext>
            </a:extLst>
          </p:cNvPr>
          <p:cNvGrpSpPr/>
          <p:nvPr/>
        </p:nvGrpSpPr>
        <p:grpSpPr>
          <a:xfrm>
            <a:off x="1719033" y="1690689"/>
            <a:ext cx="5155588" cy="4380053"/>
            <a:chOff x="2422418" y="983772"/>
            <a:chExt cx="5155588" cy="4380053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43AF713A-C102-F34B-865F-F41A607A20B2}"/>
                </a:ext>
              </a:extLst>
            </p:cNvPr>
            <p:cNvSpPr/>
            <p:nvPr/>
          </p:nvSpPr>
          <p:spPr>
            <a:xfrm>
              <a:off x="2897350" y="2344287"/>
              <a:ext cx="165538" cy="126124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C79718C5-8480-D449-95A1-B109E0EFF15A}"/>
                </a:ext>
              </a:extLst>
            </p:cNvPr>
            <p:cNvSpPr/>
            <p:nvPr/>
          </p:nvSpPr>
          <p:spPr>
            <a:xfrm>
              <a:off x="3198865" y="2470411"/>
              <a:ext cx="165538" cy="126124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A4EEA4A5-D86F-8B4C-8542-A8B8BA00686F}"/>
                </a:ext>
              </a:extLst>
            </p:cNvPr>
            <p:cNvSpPr/>
            <p:nvPr/>
          </p:nvSpPr>
          <p:spPr>
            <a:xfrm>
              <a:off x="2730467" y="2609729"/>
              <a:ext cx="165538" cy="126124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5F347295-E6F1-304C-9CFD-231B0599A918}"/>
                </a:ext>
              </a:extLst>
            </p:cNvPr>
            <p:cNvSpPr/>
            <p:nvPr/>
          </p:nvSpPr>
          <p:spPr>
            <a:xfrm>
              <a:off x="2684516" y="2114623"/>
              <a:ext cx="165538" cy="126124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0BC86072-C545-1949-9F86-4D476D42D260}"/>
                </a:ext>
              </a:extLst>
            </p:cNvPr>
            <p:cNvSpPr/>
            <p:nvPr/>
          </p:nvSpPr>
          <p:spPr>
            <a:xfrm>
              <a:off x="3334843" y="2173497"/>
              <a:ext cx="165538" cy="126124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94C0B81B-CC85-A548-99A0-9F631ECE174F}"/>
                </a:ext>
              </a:extLst>
            </p:cNvPr>
            <p:cNvCxnSpPr>
              <a:cxnSpLocks/>
              <a:stCxn id="6" idx="0"/>
              <a:endCxn id="9" idx="5"/>
            </p:cNvCxnSpPr>
            <p:nvPr/>
          </p:nvCxnSpPr>
          <p:spPr>
            <a:xfrm flipH="1" flipV="1">
              <a:off x="2825812" y="2222277"/>
              <a:ext cx="154307" cy="12201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A7218390-5032-C449-A4B2-01B72FD037BB}"/>
                </a:ext>
              </a:extLst>
            </p:cNvPr>
            <p:cNvCxnSpPr>
              <a:cxnSpLocks/>
              <a:stCxn id="6" idx="7"/>
              <a:endCxn id="10" idx="3"/>
            </p:cNvCxnSpPr>
            <p:nvPr/>
          </p:nvCxnSpPr>
          <p:spPr>
            <a:xfrm flipV="1">
              <a:off x="3038646" y="2281151"/>
              <a:ext cx="320439" cy="8160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281FCF96-EC75-A240-9FED-5F6E42918F82}"/>
                </a:ext>
              </a:extLst>
            </p:cNvPr>
            <p:cNvCxnSpPr>
              <a:cxnSpLocks/>
              <a:stCxn id="6" idx="3"/>
              <a:endCxn id="8" idx="0"/>
            </p:cNvCxnSpPr>
            <p:nvPr/>
          </p:nvCxnSpPr>
          <p:spPr>
            <a:xfrm flipH="1">
              <a:off x="2813236" y="2451941"/>
              <a:ext cx="108356" cy="15778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FBF3942C-8671-ED43-B231-5F51845EEDD5}"/>
                </a:ext>
              </a:extLst>
            </p:cNvPr>
            <p:cNvCxnSpPr>
              <a:cxnSpLocks/>
              <a:stCxn id="6" idx="5"/>
              <a:endCxn id="7" idx="1"/>
            </p:cNvCxnSpPr>
            <p:nvPr/>
          </p:nvCxnSpPr>
          <p:spPr>
            <a:xfrm>
              <a:off x="3038646" y="2451941"/>
              <a:ext cx="184461" cy="369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329A88FE-FF84-C246-9E1B-C4669C02431D}"/>
                </a:ext>
              </a:extLst>
            </p:cNvPr>
            <p:cNvSpPr/>
            <p:nvPr/>
          </p:nvSpPr>
          <p:spPr>
            <a:xfrm>
              <a:off x="3284982" y="2722660"/>
              <a:ext cx="165538" cy="126124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E19D6196-DF62-DA4C-A53C-D1AAABADBD78}"/>
                </a:ext>
              </a:extLst>
            </p:cNvPr>
            <p:cNvCxnSpPr>
              <a:cxnSpLocks/>
              <a:stCxn id="7" idx="4"/>
              <a:endCxn id="15" idx="0"/>
            </p:cNvCxnSpPr>
            <p:nvPr/>
          </p:nvCxnSpPr>
          <p:spPr>
            <a:xfrm>
              <a:off x="3281634" y="2596535"/>
              <a:ext cx="86117" cy="12612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21872D1B-C0B7-3A44-982B-8C629143DA50}"/>
                </a:ext>
              </a:extLst>
            </p:cNvPr>
            <p:cNvSpPr/>
            <p:nvPr/>
          </p:nvSpPr>
          <p:spPr>
            <a:xfrm>
              <a:off x="3853725" y="2394128"/>
              <a:ext cx="165538" cy="126124"/>
            </a:xfrm>
            <a:prstGeom prst="ellipse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C0BC4164-B78E-8144-9E86-8DA6354C6EC1}"/>
                </a:ext>
              </a:extLst>
            </p:cNvPr>
            <p:cNvSpPr/>
            <p:nvPr/>
          </p:nvSpPr>
          <p:spPr>
            <a:xfrm>
              <a:off x="4205098" y="2135398"/>
              <a:ext cx="165538" cy="126124"/>
            </a:xfrm>
            <a:prstGeom prst="ellipse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239B3DC7-97EC-CF4E-BC1E-BE2ECBCE7489}"/>
                </a:ext>
              </a:extLst>
            </p:cNvPr>
            <p:cNvCxnSpPr>
              <a:cxnSpLocks/>
              <a:stCxn id="17" idx="7"/>
              <a:endCxn id="18" idx="2"/>
            </p:cNvCxnSpPr>
            <p:nvPr/>
          </p:nvCxnSpPr>
          <p:spPr>
            <a:xfrm flipV="1">
              <a:off x="3995021" y="2198460"/>
              <a:ext cx="210077" cy="214138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0903A365-B72B-1447-929B-29C08F2DEFBD}"/>
                </a:ext>
              </a:extLst>
            </p:cNvPr>
            <p:cNvCxnSpPr>
              <a:cxnSpLocks/>
              <a:stCxn id="17" idx="1"/>
              <a:endCxn id="21" idx="4"/>
            </p:cNvCxnSpPr>
            <p:nvPr/>
          </p:nvCxnSpPr>
          <p:spPr>
            <a:xfrm flipH="1" flipV="1">
              <a:off x="3768985" y="2233853"/>
              <a:ext cx="108982" cy="178745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AEB3EE63-1407-574F-9F0B-F3A8DE893462}"/>
                </a:ext>
              </a:extLst>
            </p:cNvPr>
            <p:cNvSpPr/>
            <p:nvPr/>
          </p:nvSpPr>
          <p:spPr>
            <a:xfrm>
              <a:off x="3686216" y="2107729"/>
              <a:ext cx="165538" cy="126124"/>
            </a:xfrm>
            <a:prstGeom prst="ellipse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E92DD420-3E74-2E4A-A2CF-305B4A274A19}"/>
                </a:ext>
              </a:extLst>
            </p:cNvPr>
            <p:cNvSpPr/>
            <p:nvPr/>
          </p:nvSpPr>
          <p:spPr>
            <a:xfrm>
              <a:off x="4331017" y="2386246"/>
              <a:ext cx="165538" cy="126124"/>
            </a:xfrm>
            <a:prstGeom prst="ellipse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89F4B287-458A-824E-9C92-E153FEB77701}"/>
                </a:ext>
              </a:extLst>
            </p:cNvPr>
            <p:cNvCxnSpPr>
              <a:cxnSpLocks/>
              <a:stCxn id="17" idx="5"/>
              <a:endCxn id="22" idx="2"/>
            </p:cNvCxnSpPr>
            <p:nvPr/>
          </p:nvCxnSpPr>
          <p:spPr>
            <a:xfrm flipV="1">
              <a:off x="3995021" y="2449308"/>
              <a:ext cx="335996" cy="52474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4E72E55E-E854-814F-97B8-361D9280CA6C}"/>
                </a:ext>
              </a:extLst>
            </p:cNvPr>
            <p:cNvSpPr/>
            <p:nvPr/>
          </p:nvSpPr>
          <p:spPr>
            <a:xfrm>
              <a:off x="3912252" y="2701515"/>
              <a:ext cx="165538" cy="126124"/>
            </a:xfrm>
            <a:prstGeom prst="ellipse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15DA19A2-D71F-BE47-BABD-EC94D2A2442E}"/>
                </a:ext>
              </a:extLst>
            </p:cNvPr>
            <p:cNvSpPr/>
            <p:nvPr/>
          </p:nvSpPr>
          <p:spPr>
            <a:xfrm>
              <a:off x="4259280" y="2683116"/>
              <a:ext cx="165538" cy="126124"/>
            </a:xfrm>
            <a:prstGeom prst="ellipse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7DC6498C-01E3-C44B-A343-00799C6B227A}"/>
                </a:ext>
              </a:extLst>
            </p:cNvPr>
            <p:cNvCxnSpPr>
              <a:cxnSpLocks/>
              <a:stCxn id="24" idx="6"/>
              <a:endCxn id="25" idx="2"/>
            </p:cNvCxnSpPr>
            <p:nvPr/>
          </p:nvCxnSpPr>
          <p:spPr>
            <a:xfrm flipV="1">
              <a:off x="4077790" y="2746178"/>
              <a:ext cx="181490" cy="18399"/>
            </a:xfrm>
            <a:prstGeom prst="straightConnector1">
              <a:avLst/>
            </a:prstGeom>
            <a:ln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EFF6B971-E64D-DE46-8E87-7D46354DD152}"/>
                </a:ext>
              </a:extLst>
            </p:cNvPr>
            <p:cNvCxnSpPr>
              <a:cxnSpLocks/>
              <a:stCxn id="24" idx="1"/>
              <a:endCxn id="28" idx="5"/>
            </p:cNvCxnSpPr>
            <p:nvPr/>
          </p:nvCxnSpPr>
          <p:spPr>
            <a:xfrm flipH="1" flipV="1">
              <a:off x="3795384" y="2640996"/>
              <a:ext cx="141110" cy="78989"/>
            </a:xfrm>
            <a:prstGeom prst="straightConnector1">
              <a:avLst/>
            </a:prstGeom>
            <a:ln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6FCBEFDB-5E46-644E-A25B-D6941B898C23}"/>
                </a:ext>
              </a:extLst>
            </p:cNvPr>
            <p:cNvSpPr/>
            <p:nvPr/>
          </p:nvSpPr>
          <p:spPr>
            <a:xfrm>
              <a:off x="3654088" y="2533342"/>
              <a:ext cx="165538" cy="126124"/>
            </a:xfrm>
            <a:prstGeom prst="ellipse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id="{67DFFBB8-5349-7D4B-A76A-5D52F0D42489}"/>
                </a:ext>
              </a:extLst>
            </p:cNvPr>
            <p:cNvSpPr/>
            <p:nvPr/>
          </p:nvSpPr>
          <p:spPr>
            <a:xfrm>
              <a:off x="2564961" y="2071456"/>
              <a:ext cx="2251844" cy="803716"/>
            </a:xfrm>
            <a:prstGeom prst="roundRect">
              <a:avLst/>
            </a:prstGeom>
            <a:noFill/>
            <a:ln w="635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99CEFC0C-0ED6-3949-B2E3-548998178B06}"/>
                </a:ext>
              </a:extLst>
            </p:cNvPr>
            <p:cNvSpPr/>
            <p:nvPr/>
          </p:nvSpPr>
          <p:spPr>
            <a:xfrm>
              <a:off x="2564961" y="1698114"/>
              <a:ext cx="2251844" cy="223443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Encoder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A1E99A2A-F127-8E4A-970F-2B00F6ECA5DD}"/>
                </a:ext>
              </a:extLst>
            </p:cNvPr>
            <p:cNvCxnSpPr>
              <a:cxnSpLocks/>
              <a:stCxn id="29" idx="0"/>
              <a:endCxn id="30" idx="2"/>
            </p:cNvCxnSpPr>
            <p:nvPr/>
          </p:nvCxnSpPr>
          <p:spPr>
            <a:xfrm flipV="1">
              <a:off x="3690883" y="1921557"/>
              <a:ext cx="0" cy="14989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1D3263E4-4EC4-C149-AB57-A8B14CCAFF16}"/>
                    </a:ext>
                  </a:extLst>
                </p:cNvPr>
                <p:cNvSpPr txBox="1"/>
                <p:nvPr/>
              </p:nvSpPr>
              <p:spPr>
                <a:xfrm>
                  <a:off x="5301246" y="2611599"/>
                  <a:ext cx="462434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i="1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𝑎𝑣𝑒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1D3263E4-4EC4-C149-AB57-A8B14CCAFF1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01246" y="2611599"/>
                  <a:ext cx="462434" cy="307777"/>
                </a:xfrm>
                <a:prstGeom prst="rect">
                  <a:avLst/>
                </a:prstGeom>
                <a:blipFill>
                  <a:blip r:embed="rId2"/>
                  <a:stretch>
                    <a:fillRect r="-1315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35EC4F33-6A6D-AF4F-A2FC-437CE3D1C20F}"/>
                    </a:ext>
                  </a:extLst>
                </p:cNvPr>
                <p:cNvSpPr txBox="1"/>
                <p:nvPr/>
              </p:nvSpPr>
              <p:spPr>
                <a:xfrm>
                  <a:off x="5801665" y="2611599"/>
                  <a:ext cx="543451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𝑒𝑒𝑛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35EC4F33-6A6D-AF4F-A2FC-437CE3D1C20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01665" y="2611599"/>
                  <a:ext cx="543451" cy="307777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869BDD70-A9D5-C94B-BC5F-9F1F6C38E8E4}"/>
                    </a:ext>
                  </a:extLst>
                </p:cNvPr>
                <p:cNvSpPr txBox="1"/>
                <p:nvPr/>
              </p:nvSpPr>
              <p:spPr>
                <a:xfrm>
                  <a:off x="6308036" y="2611599"/>
                  <a:ext cx="72210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𝑎𝑚𝑒𝑑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869BDD70-A9D5-C94B-BC5F-9F1F6C38E8E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08036" y="2611599"/>
                  <a:ext cx="722100" cy="30777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59BD0A7C-CA02-A64F-861E-18B22149AD07}"/>
                </a:ext>
              </a:extLst>
            </p:cNvPr>
            <p:cNvSpPr/>
            <p:nvPr/>
          </p:nvSpPr>
          <p:spPr>
            <a:xfrm>
              <a:off x="3174184" y="1232904"/>
              <a:ext cx="82768" cy="3153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2F90C794-28F9-E54F-8211-2372102F752F}"/>
                </a:ext>
              </a:extLst>
            </p:cNvPr>
            <p:cNvSpPr/>
            <p:nvPr/>
          </p:nvSpPr>
          <p:spPr>
            <a:xfrm>
              <a:off x="3323276" y="1232904"/>
              <a:ext cx="82768" cy="3153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B40762FF-F6FC-B74F-9E44-CB2D30D8FC15}"/>
                </a:ext>
              </a:extLst>
            </p:cNvPr>
            <p:cNvSpPr/>
            <p:nvPr/>
          </p:nvSpPr>
          <p:spPr>
            <a:xfrm>
              <a:off x="3481609" y="1232904"/>
              <a:ext cx="82768" cy="31531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BA6EB87A-87D9-CF4E-AF01-8054AD1B714E}"/>
                </a:ext>
              </a:extLst>
            </p:cNvPr>
            <p:cNvSpPr/>
            <p:nvPr/>
          </p:nvSpPr>
          <p:spPr>
            <a:xfrm>
              <a:off x="3649436" y="1232904"/>
              <a:ext cx="82768" cy="3153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D15ABC2C-323B-034F-A739-B57448316561}"/>
                </a:ext>
              </a:extLst>
            </p:cNvPr>
            <p:cNvSpPr/>
            <p:nvPr/>
          </p:nvSpPr>
          <p:spPr>
            <a:xfrm>
              <a:off x="3823195" y="1232904"/>
              <a:ext cx="82768" cy="3153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581F6ED2-2436-0B4D-9635-26DAD6376029}"/>
                </a:ext>
              </a:extLst>
            </p:cNvPr>
            <p:cNvSpPr/>
            <p:nvPr/>
          </p:nvSpPr>
          <p:spPr>
            <a:xfrm>
              <a:off x="3991022" y="1232904"/>
              <a:ext cx="82768" cy="3153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33901910-24CA-ED4A-A53F-324266EC8B96}"/>
                </a:ext>
              </a:extLst>
            </p:cNvPr>
            <p:cNvSpPr/>
            <p:nvPr/>
          </p:nvSpPr>
          <p:spPr>
            <a:xfrm>
              <a:off x="4151642" y="1232904"/>
              <a:ext cx="82768" cy="31531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42" name="Rounded Rectangle 41">
              <a:extLst>
                <a:ext uri="{FF2B5EF4-FFF2-40B4-BE49-F238E27FC236}">
                  <a16:creationId xmlns:a16="http://schemas.microsoft.com/office/drawing/2014/main" id="{ACB21C09-FE25-9241-9E44-B7D22C401134}"/>
                </a:ext>
              </a:extLst>
            </p:cNvPr>
            <p:cNvSpPr/>
            <p:nvPr/>
          </p:nvSpPr>
          <p:spPr>
            <a:xfrm>
              <a:off x="5232594" y="1691452"/>
              <a:ext cx="2251844" cy="223443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Decoder</a:t>
              </a:r>
            </a:p>
          </p:txBody>
        </p:sp>
        <p:sp>
          <p:nvSpPr>
            <p:cNvPr id="43" name="Rounded Rectangle 42">
              <a:extLst>
                <a:ext uri="{FF2B5EF4-FFF2-40B4-BE49-F238E27FC236}">
                  <a16:creationId xmlns:a16="http://schemas.microsoft.com/office/drawing/2014/main" id="{B2E84DF9-38F5-A047-ABDD-542ACBC4A37B}"/>
                </a:ext>
              </a:extLst>
            </p:cNvPr>
            <p:cNvSpPr/>
            <p:nvPr/>
          </p:nvSpPr>
          <p:spPr>
            <a:xfrm>
              <a:off x="5232594" y="2406931"/>
              <a:ext cx="2251844" cy="223443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Embedding</a:t>
              </a:r>
            </a:p>
          </p:txBody>
        </p:sp>
        <p:sp>
          <p:nvSpPr>
            <p:cNvPr id="44" name="Rounded Rectangle 43">
              <a:extLst>
                <a:ext uri="{FF2B5EF4-FFF2-40B4-BE49-F238E27FC236}">
                  <a16:creationId xmlns:a16="http://schemas.microsoft.com/office/drawing/2014/main" id="{BA64180C-7283-E945-A5B5-BAEF98E6E821}"/>
                </a:ext>
              </a:extLst>
            </p:cNvPr>
            <p:cNvSpPr/>
            <p:nvPr/>
          </p:nvSpPr>
          <p:spPr>
            <a:xfrm>
              <a:off x="4459016" y="1256207"/>
              <a:ext cx="924464" cy="223443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Attention</a:t>
              </a:r>
            </a:p>
          </p:txBody>
        </p:sp>
        <p:cxnSp>
          <p:nvCxnSpPr>
            <p:cNvPr id="45" name="Elbow Connector 44">
              <a:extLst>
                <a:ext uri="{FF2B5EF4-FFF2-40B4-BE49-F238E27FC236}">
                  <a16:creationId xmlns:a16="http://schemas.microsoft.com/office/drawing/2014/main" id="{3CC49433-4ECA-8745-A3A9-77FD98CD2B73}"/>
                </a:ext>
              </a:extLst>
            </p:cNvPr>
            <p:cNvCxnSpPr>
              <a:cxnSpLocks/>
              <a:stCxn id="42" idx="1"/>
              <a:endCxn id="44" idx="2"/>
            </p:cNvCxnSpPr>
            <p:nvPr/>
          </p:nvCxnSpPr>
          <p:spPr>
            <a:xfrm rot="10800000">
              <a:off x="4921248" y="1479650"/>
              <a:ext cx="311346" cy="323524"/>
            </a:xfrm>
            <a:prstGeom prst="bentConnector2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urved Connector 45">
              <a:extLst>
                <a:ext uri="{FF2B5EF4-FFF2-40B4-BE49-F238E27FC236}">
                  <a16:creationId xmlns:a16="http://schemas.microsoft.com/office/drawing/2014/main" id="{94A8B2A0-4382-C944-8F94-73185E2A373C}"/>
                </a:ext>
              </a:extLst>
            </p:cNvPr>
            <p:cNvCxnSpPr>
              <a:cxnSpLocks/>
              <a:stCxn id="44" idx="0"/>
              <a:endCxn id="37" idx="0"/>
            </p:cNvCxnSpPr>
            <p:nvPr/>
          </p:nvCxnSpPr>
          <p:spPr>
            <a:xfrm rot="16200000" flipV="1">
              <a:off x="4210470" y="545428"/>
              <a:ext cx="23303" cy="1398255"/>
            </a:xfrm>
            <a:prstGeom prst="curvedConnector3">
              <a:avLst>
                <a:gd name="adj1" fmla="val 682466"/>
              </a:avLst>
            </a:prstGeom>
            <a:ln>
              <a:solidFill>
                <a:schemeClr val="tx1">
                  <a:alpha val="99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urved Connector 46">
              <a:extLst>
                <a:ext uri="{FF2B5EF4-FFF2-40B4-BE49-F238E27FC236}">
                  <a16:creationId xmlns:a16="http://schemas.microsoft.com/office/drawing/2014/main" id="{210BF468-4A40-744D-9DB4-0287E62272DB}"/>
                </a:ext>
              </a:extLst>
            </p:cNvPr>
            <p:cNvCxnSpPr>
              <a:cxnSpLocks/>
              <a:stCxn id="44" idx="0"/>
              <a:endCxn id="41" idx="0"/>
            </p:cNvCxnSpPr>
            <p:nvPr/>
          </p:nvCxnSpPr>
          <p:spPr>
            <a:xfrm rot="16200000" flipV="1">
              <a:off x="4545486" y="880445"/>
              <a:ext cx="23303" cy="728222"/>
            </a:xfrm>
            <a:prstGeom prst="curvedConnector3">
              <a:avLst>
                <a:gd name="adj1" fmla="val 467863"/>
              </a:avLst>
            </a:prstGeom>
            <a:ln>
              <a:solidFill>
                <a:schemeClr val="tx1">
                  <a:alpha val="99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71AD9338-962B-744A-84E1-2EC454D80821}"/>
                    </a:ext>
                  </a:extLst>
                </p:cNvPr>
                <p:cNvSpPr txBox="1"/>
                <p:nvPr/>
              </p:nvSpPr>
              <p:spPr>
                <a:xfrm>
                  <a:off x="5322593" y="1378122"/>
                  <a:ext cx="612466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𝑒𝑒𝑛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71AD9338-962B-744A-84E1-2EC454D8082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22593" y="1378122"/>
                  <a:ext cx="612466" cy="30777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76368355-6151-7740-9FFF-4BF4A5DC6368}"/>
                    </a:ext>
                  </a:extLst>
                </p:cNvPr>
                <p:cNvSpPr txBox="1"/>
                <p:nvPr/>
              </p:nvSpPr>
              <p:spPr>
                <a:xfrm>
                  <a:off x="5816143" y="1378122"/>
                  <a:ext cx="467756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𝑛𝑎𝑚𝑒𝑑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76368355-6151-7740-9FFF-4BF4A5DC636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16143" y="1378122"/>
                  <a:ext cx="467756" cy="307777"/>
                </a:xfrm>
                <a:prstGeom prst="rect">
                  <a:avLst/>
                </a:prstGeom>
                <a:blipFill>
                  <a:blip r:embed="rId6"/>
                  <a:stretch>
                    <a:fillRect r="-4736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5E020469-8351-2246-BCF3-6FA13004D195}"/>
                </a:ext>
              </a:extLst>
            </p:cNvPr>
            <p:cNvSpPr/>
            <p:nvPr/>
          </p:nvSpPr>
          <p:spPr>
            <a:xfrm>
              <a:off x="3004537" y="1232904"/>
              <a:ext cx="82768" cy="31531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C95351E8-14EB-9840-A08E-9A6D229C2E79}"/>
                </a:ext>
              </a:extLst>
            </p:cNvPr>
            <p:cNvSpPr/>
            <p:nvPr/>
          </p:nvSpPr>
          <p:spPr>
            <a:xfrm>
              <a:off x="2830891" y="1232904"/>
              <a:ext cx="82768" cy="3153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1F01E1D0-1577-A248-8A75-9E990941EFA9}"/>
                </a:ext>
              </a:extLst>
            </p:cNvPr>
            <p:cNvSpPr/>
            <p:nvPr/>
          </p:nvSpPr>
          <p:spPr>
            <a:xfrm>
              <a:off x="2657593" y="1232904"/>
              <a:ext cx="82768" cy="31531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B7BB6844-4EF1-034A-BC68-5E7A3AB58F57}"/>
                </a:ext>
              </a:extLst>
            </p:cNvPr>
            <p:cNvCxnSpPr>
              <a:cxnSpLocks/>
              <a:stCxn id="30" idx="0"/>
              <a:endCxn id="38" idx="2"/>
            </p:cNvCxnSpPr>
            <p:nvPr/>
          </p:nvCxnSpPr>
          <p:spPr>
            <a:xfrm flipH="1" flipV="1">
              <a:off x="3690820" y="1548215"/>
              <a:ext cx="63" cy="14989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17AAD4B0-4191-624C-8775-F0B2D849FA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12903" y="1976678"/>
              <a:ext cx="0" cy="37542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020F66EB-279C-BA42-8840-D93055CAE20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28215" y="1976678"/>
              <a:ext cx="0" cy="37542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1D609D3A-BFC7-3C42-92C9-9B50902835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35067" y="1976678"/>
              <a:ext cx="0" cy="37542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048AD10B-82A5-D147-94C6-A43864A05D6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19803" y="1976678"/>
              <a:ext cx="0" cy="37542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6D7B0846-18DD-3046-A421-BFDC7CCEB49B}"/>
                    </a:ext>
                  </a:extLst>
                </p:cNvPr>
                <p:cNvSpPr txBox="1"/>
                <p:nvPr/>
              </p:nvSpPr>
              <p:spPr>
                <a:xfrm>
                  <a:off x="6889473" y="2611599"/>
                  <a:ext cx="594965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h𝑒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6D7B0846-18DD-3046-A421-BFDC7CCEB49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89473" y="2611599"/>
                  <a:ext cx="594965" cy="307777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BD6AED44-47F6-5E45-9594-D63200E6CC39}"/>
                    </a:ext>
                  </a:extLst>
                </p:cNvPr>
                <p:cNvSpPr txBox="1"/>
                <p:nvPr/>
              </p:nvSpPr>
              <p:spPr>
                <a:xfrm>
                  <a:off x="6345116" y="1378122"/>
                  <a:ext cx="72210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h𝑒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BD6AED44-47F6-5E45-9594-D63200E6CC3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45116" y="1378122"/>
                  <a:ext cx="722100" cy="307777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C5894FEA-3102-C942-87E9-B956061B1CE6}"/>
                    </a:ext>
                  </a:extLst>
                </p:cNvPr>
                <p:cNvSpPr txBox="1"/>
                <p:nvPr/>
              </p:nvSpPr>
              <p:spPr>
                <a:xfrm>
                  <a:off x="6762338" y="1378122"/>
                  <a:ext cx="72210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𝑁𝐵𝐴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C5894FEA-3102-C942-87E9-B956061B1CE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62338" y="1378122"/>
                  <a:ext cx="722100" cy="307777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1" name="Curved Connector 60">
              <a:extLst>
                <a:ext uri="{FF2B5EF4-FFF2-40B4-BE49-F238E27FC236}">
                  <a16:creationId xmlns:a16="http://schemas.microsoft.com/office/drawing/2014/main" id="{03630FED-5775-2541-9342-3E65232C9DB4}"/>
                </a:ext>
              </a:extLst>
            </p:cNvPr>
            <p:cNvCxnSpPr>
              <a:cxnSpLocks/>
              <a:stCxn id="44" idx="0"/>
              <a:endCxn id="52" idx="0"/>
            </p:cNvCxnSpPr>
            <p:nvPr/>
          </p:nvCxnSpPr>
          <p:spPr>
            <a:xfrm rot="16200000" flipV="1">
              <a:off x="3798462" y="133420"/>
              <a:ext cx="23303" cy="2222271"/>
            </a:xfrm>
            <a:prstGeom prst="curvedConnector3">
              <a:avLst>
                <a:gd name="adj1" fmla="val 774428"/>
              </a:avLst>
            </a:prstGeom>
            <a:ln>
              <a:solidFill>
                <a:schemeClr val="tx1">
                  <a:alpha val="99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urved Connector 61">
              <a:extLst>
                <a:ext uri="{FF2B5EF4-FFF2-40B4-BE49-F238E27FC236}">
                  <a16:creationId xmlns:a16="http://schemas.microsoft.com/office/drawing/2014/main" id="{466183A2-8303-494C-AC9F-742E1F87D172}"/>
                </a:ext>
              </a:extLst>
            </p:cNvPr>
            <p:cNvCxnSpPr>
              <a:cxnSpLocks/>
              <a:stCxn id="44" idx="0"/>
              <a:endCxn id="50" idx="0"/>
            </p:cNvCxnSpPr>
            <p:nvPr/>
          </p:nvCxnSpPr>
          <p:spPr>
            <a:xfrm rot="16200000" flipV="1">
              <a:off x="3971934" y="306892"/>
              <a:ext cx="23303" cy="1875327"/>
            </a:xfrm>
            <a:prstGeom prst="curvedConnector3">
              <a:avLst>
                <a:gd name="adj1" fmla="val 713118"/>
              </a:avLst>
            </a:prstGeom>
            <a:ln>
              <a:solidFill>
                <a:schemeClr val="tx1">
                  <a:alpha val="99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A824AB42-83A5-C445-92FE-DBF961922B77}"/>
                </a:ext>
              </a:extLst>
            </p:cNvPr>
            <p:cNvSpPr txBox="1"/>
            <p:nvPr/>
          </p:nvSpPr>
          <p:spPr>
            <a:xfrm>
              <a:off x="6418131" y="996588"/>
              <a:ext cx="106516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Pre-training</a:t>
              </a:r>
            </a:p>
          </p:txBody>
        </p:sp>
        <p:sp>
          <p:nvSpPr>
            <p:cNvPr id="64" name="Rounded Rectangle 63">
              <a:extLst>
                <a:ext uri="{FF2B5EF4-FFF2-40B4-BE49-F238E27FC236}">
                  <a16:creationId xmlns:a16="http://schemas.microsoft.com/office/drawing/2014/main" id="{0420A9CC-C7C9-844B-A70B-5CE991D28109}"/>
                </a:ext>
              </a:extLst>
            </p:cNvPr>
            <p:cNvSpPr/>
            <p:nvPr/>
          </p:nvSpPr>
          <p:spPr>
            <a:xfrm>
              <a:off x="2564962" y="4516117"/>
              <a:ext cx="2251844" cy="803716"/>
            </a:xfrm>
            <a:prstGeom prst="roundRect">
              <a:avLst/>
            </a:prstGeom>
            <a:noFill/>
            <a:ln w="635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02E17695-7202-8C44-AB40-7F5DFA07EC8A}"/>
                </a:ext>
              </a:extLst>
            </p:cNvPr>
            <p:cNvSpPr txBox="1"/>
            <p:nvPr/>
          </p:nvSpPr>
          <p:spPr>
            <a:xfrm>
              <a:off x="3179261" y="4533574"/>
              <a:ext cx="98719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i="1" dirty="0">
                  <a:solidFill>
                    <a:schemeClr val="accent1"/>
                  </a:solidFill>
                </a:rPr>
                <a:t>RDF Triples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963AFE07-5A7C-1F48-A884-2F02AD9181C4}"/>
                </a:ext>
              </a:extLst>
            </p:cNvPr>
            <p:cNvSpPr txBox="1"/>
            <p:nvPr/>
          </p:nvSpPr>
          <p:spPr>
            <a:xfrm>
              <a:off x="2826119" y="4779242"/>
              <a:ext cx="169347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i="1" dirty="0">
                  <a:solidFill>
                    <a:schemeClr val="accent2"/>
                  </a:solidFill>
                </a:rPr>
                <a:t>Attribute-Value Pairs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5B371AAB-CCF5-DD43-B51E-9EC3BFD5812D}"/>
                </a:ext>
              </a:extLst>
            </p:cNvPr>
            <p:cNvSpPr txBox="1"/>
            <p:nvPr/>
          </p:nvSpPr>
          <p:spPr>
            <a:xfrm>
              <a:off x="2747379" y="5027494"/>
              <a:ext cx="185095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i="1" dirty="0">
                  <a:solidFill>
                    <a:srgbClr val="7030A0"/>
                  </a:solidFill>
                </a:rPr>
                <a:t>Semi-Structured Tables</a:t>
              </a:r>
            </a:p>
          </p:txBody>
        </p:sp>
        <p:sp>
          <p:nvSpPr>
            <p:cNvPr id="68" name="Rounded Rectangle 67">
              <a:extLst>
                <a:ext uri="{FF2B5EF4-FFF2-40B4-BE49-F238E27FC236}">
                  <a16:creationId xmlns:a16="http://schemas.microsoft.com/office/drawing/2014/main" id="{E848D841-6164-9849-8795-79512C1BFC28}"/>
                </a:ext>
              </a:extLst>
            </p:cNvPr>
            <p:cNvSpPr/>
            <p:nvPr/>
          </p:nvSpPr>
          <p:spPr>
            <a:xfrm>
              <a:off x="2570569" y="4127337"/>
              <a:ext cx="2251844" cy="223443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Encoder</a:t>
              </a:r>
            </a:p>
          </p:txBody>
        </p: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7F5EB393-4814-2A4B-93D0-5D8D1087FCA8}"/>
                </a:ext>
              </a:extLst>
            </p:cNvPr>
            <p:cNvCxnSpPr>
              <a:cxnSpLocks/>
              <a:endCxn id="68" idx="2"/>
            </p:cNvCxnSpPr>
            <p:nvPr/>
          </p:nvCxnSpPr>
          <p:spPr>
            <a:xfrm flipV="1">
              <a:off x="3696491" y="4350780"/>
              <a:ext cx="0" cy="14989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A68E2CDF-6A5A-A543-BF3C-4728124DA961}"/>
                </a:ext>
              </a:extLst>
            </p:cNvPr>
            <p:cNvSpPr/>
            <p:nvPr/>
          </p:nvSpPr>
          <p:spPr>
            <a:xfrm>
              <a:off x="3169282" y="3662127"/>
              <a:ext cx="82768" cy="31531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7C61574D-2965-BB43-BC30-FB7BC7C54B91}"/>
                </a:ext>
              </a:extLst>
            </p:cNvPr>
            <p:cNvSpPr/>
            <p:nvPr/>
          </p:nvSpPr>
          <p:spPr>
            <a:xfrm>
              <a:off x="3318374" y="3662127"/>
              <a:ext cx="82768" cy="3153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CC0D15E6-1A64-7E40-AB1A-CE367232D28C}"/>
                </a:ext>
              </a:extLst>
            </p:cNvPr>
            <p:cNvSpPr/>
            <p:nvPr/>
          </p:nvSpPr>
          <p:spPr>
            <a:xfrm>
              <a:off x="3476707" y="3662127"/>
              <a:ext cx="82768" cy="31531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90DB5184-674C-F941-8F1D-2F7C9F140BA9}"/>
                </a:ext>
              </a:extLst>
            </p:cNvPr>
            <p:cNvSpPr/>
            <p:nvPr/>
          </p:nvSpPr>
          <p:spPr>
            <a:xfrm>
              <a:off x="3655044" y="3662127"/>
              <a:ext cx="82768" cy="3153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F031267C-DD50-2C46-ACCB-6EB50C906D2A}"/>
                </a:ext>
              </a:extLst>
            </p:cNvPr>
            <p:cNvSpPr/>
            <p:nvPr/>
          </p:nvSpPr>
          <p:spPr>
            <a:xfrm>
              <a:off x="3828803" y="3662127"/>
              <a:ext cx="82768" cy="3153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61E7D174-563F-864A-81BE-18095A4CF31D}"/>
                </a:ext>
              </a:extLst>
            </p:cNvPr>
            <p:cNvSpPr/>
            <p:nvPr/>
          </p:nvSpPr>
          <p:spPr>
            <a:xfrm>
              <a:off x="3996630" y="3662127"/>
              <a:ext cx="82768" cy="3153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D1B878CA-684C-4540-8FCA-B755C80E6F32}"/>
                </a:ext>
              </a:extLst>
            </p:cNvPr>
            <p:cNvSpPr/>
            <p:nvPr/>
          </p:nvSpPr>
          <p:spPr>
            <a:xfrm>
              <a:off x="4157250" y="3662127"/>
              <a:ext cx="82768" cy="31531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7" name="Rounded Rectangle 76">
              <a:extLst>
                <a:ext uri="{FF2B5EF4-FFF2-40B4-BE49-F238E27FC236}">
                  <a16:creationId xmlns:a16="http://schemas.microsoft.com/office/drawing/2014/main" id="{4224DC67-F078-1B47-B756-F22EAEC068A2}"/>
                </a:ext>
              </a:extLst>
            </p:cNvPr>
            <p:cNvSpPr/>
            <p:nvPr/>
          </p:nvSpPr>
          <p:spPr>
            <a:xfrm>
              <a:off x="5232594" y="4120675"/>
              <a:ext cx="2250322" cy="182421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Decoder</a:t>
              </a:r>
            </a:p>
          </p:txBody>
        </p:sp>
        <p:sp>
          <p:nvSpPr>
            <p:cNvPr id="78" name="Rounded Rectangle 77">
              <a:extLst>
                <a:ext uri="{FF2B5EF4-FFF2-40B4-BE49-F238E27FC236}">
                  <a16:creationId xmlns:a16="http://schemas.microsoft.com/office/drawing/2014/main" id="{AB203D18-9064-9944-A6CC-F7F9E3E3C58C}"/>
                </a:ext>
              </a:extLst>
            </p:cNvPr>
            <p:cNvSpPr/>
            <p:nvPr/>
          </p:nvSpPr>
          <p:spPr>
            <a:xfrm>
              <a:off x="4506664" y="3685430"/>
              <a:ext cx="924464" cy="223443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Attention</a:t>
              </a:r>
            </a:p>
          </p:txBody>
        </p:sp>
        <p:cxnSp>
          <p:nvCxnSpPr>
            <p:cNvPr id="79" name="Elbow Connector 78">
              <a:extLst>
                <a:ext uri="{FF2B5EF4-FFF2-40B4-BE49-F238E27FC236}">
                  <a16:creationId xmlns:a16="http://schemas.microsoft.com/office/drawing/2014/main" id="{44950F65-400D-EB4D-8CFF-E055E6E718DF}"/>
                </a:ext>
              </a:extLst>
            </p:cNvPr>
            <p:cNvCxnSpPr>
              <a:cxnSpLocks/>
              <a:stCxn id="77" idx="1"/>
              <a:endCxn id="78" idx="2"/>
            </p:cNvCxnSpPr>
            <p:nvPr/>
          </p:nvCxnSpPr>
          <p:spPr>
            <a:xfrm rot="10800000">
              <a:off x="4968896" y="3908874"/>
              <a:ext cx="263698" cy="303013"/>
            </a:xfrm>
            <a:prstGeom prst="bentConnector2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urved Connector 79">
              <a:extLst>
                <a:ext uri="{FF2B5EF4-FFF2-40B4-BE49-F238E27FC236}">
                  <a16:creationId xmlns:a16="http://schemas.microsoft.com/office/drawing/2014/main" id="{019F5526-4E01-504F-8A75-9F4BE0CFDD6E}"/>
                </a:ext>
              </a:extLst>
            </p:cNvPr>
            <p:cNvCxnSpPr>
              <a:cxnSpLocks/>
              <a:stCxn id="78" idx="0"/>
              <a:endCxn id="72" idx="0"/>
            </p:cNvCxnSpPr>
            <p:nvPr/>
          </p:nvCxnSpPr>
          <p:spPr>
            <a:xfrm rot="16200000" flipV="1">
              <a:off x="4231843" y="2948376"/>
              <a:ext cx="23303" cy="1450805"/>
            </a:xfrm>
            <a:prstGeom prst="curvedConnector3">
              <a:avLst>
                <a:gd name="adj1" fmla="val 765266"/>
              </a:avLst>
            </a:prstGeom>
            <a:ln>
              <a:solidFill>
                <a:schemeClr val="tx1">
                  <a:alpha val="99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urved Connector 80">
              <a:extLst>
                <a:ext uri="{FF2B5EF4-FFF2-40B4-BE49-F238E27FC236}">
                  <a16:creationId xmlns:a16="http://schemas.microsoft.com/office/drawing/2014/main" id="{6BF45416-F056-6E46-B5DA-A345644F80FF}"/>
                </a:ext>
              </a:extLst>
            </p:cNvPr>
            <p:cNvCxnSpPr>
              <a:cxnSpLocks/>
              <a:stCxn id="78" idx="0"/>
              <a:endCxn id="76" idx="0"/>
            </p:cNvCxnSpPr>
            <p:nvPr/>
          </p:nvCxnSpPr>
          <p:spPr>
            <a:xfrm rot="16200000" flipV="1">
              <a:off x="4572114" y="3288648"/>
              <a:ext cx="23303" cy="770262"/>
            </a:xfrm>
            <a:prstGeom prst="curvedConnector3">
              <a:avLst>
                <a:gd name="adj1" fmla="val 584860"/>
              </a:avLst>
            </a:prstGeom>
            <a:ln>
              <a:solidFill>
                <a:schemeClr val="tx1">
                  <a:alpha val="99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0F4DEE47-461D-C142-BAC0-E3E1A722860B}"/>
                </a:ext>
              </a:extLst>
            </p:cNvPr>
            <p:cNvCxnSpPr>
              <a:cxnSpLocks/>
              <a:stCxn id="68" idx="0"/>
              <a:endCxn id="73" idx="2"/>
            </p:cNvCxnSpPr>
            <p:nvPr/>
          </p:nvCxnSpPr>
          <p:spPr>
            <a:xfrm flipH="1" flipV="1">
              <a:off x="3696428" y="3977438"/>
              <a:ext cx="63" cy="14989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Rounded Rectangle 82">
              <a:extLst>
                <a:ext uri="{FF2B5EF4-FFF2-40B4-BE49-F238E27FC236}">
                  <a16:creationId xmlns:a16="http://schemas.microsoft.com/office/drawing/2014/main" id="{18C46575-B108-9343-852F-45770759871D}"/>
                </a:ext>
              </a:extLst>
            </p:cNvPr>
            <p:cNvSpPr/>
            <p:nvPr/>
          </p:nvSpPr>
          <p:spPr>
            <a:xfrm>
              <a:off x="5232593" y="4839395"/>
              <a:ext cx="2250317" cy="212877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Embedding</a:t>
              </a:r>
            </a:p>
          </p:txBody>
        </p: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FEA3C803-C4A5-EF4B-94C8-00E267BA30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14060" y="4409141"/>
              <a:ext cx="0" cy="37542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226799E5-13CD-4A4B-BA73-610BA228E30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75394" y="4409141"/>
              <a:ext cx="0" cy="37542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E23B161D-21CB-1C4F-B51A-80B79A8C4B6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75132" y="4409141"/>
              <a:ext cx="0" cy="37542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8663C64B-C0C4-BA4E-8806-7F013B32058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75248" y="4409141"/>
              <a:ext cx="0" cy="37542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D94B1610-2DC9-AF4B-99DC-C2A6C0443C52}"/>
                    </a:ext>
                  </a:extLst>
                </p:cNvPr>
                <p:cNvSpPr txBox="1"/>
                <p:nvPr/>
              </p:nvSpPr>
              <p:spPr>
                <a:xfrm>
                  <a:off x="5414365" y="5056048"/>
                  <a:ext cx="462434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D94B1610-2DC9-AF4B-99DC-C2A6C0443C5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14365" y="5056048"/>
                  <a:ext cx="462434" cy="307777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4C3774A3-95A1-DC47-ABCA-DF6D94CD948F}"/>
                    </a:ext>
                  </a:extLst>
                </p:cNvPr>
                <p:cNvSpPr txBox="1"/>
                <p:nvPr/>
              </p:nvSpPr>
              <p:spPr>
                <a:xfrm>
                  <a:off x="5852877" y="5056048"/>
                  <a:ext cx="462434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4C3774A3-95A1-DC47-ABCA-DF6D94CD948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52877" y="5056048"/>
                  <a:ext cx="462434" cy="307777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B5B8EDA3-0E99-F345-8001-FD18F53DF1FF}"/>
                    </a:ext>
                  </a:extLst>
                </p:cNvPr>
                <p:cNvSpPr txBox="1"/>
                <p:nvPr/>
              </p:nvSpPr>
              <p:spPr>
                <a:xfrm>
                  <a:off x="6372111" y="5056048"/>
                  <a:ext cx="462434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B5B8EDA3-0E99-F345-8001-FD18F53DF1F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72111" y="5056048"/>
                  <a:ext cx="462434" cy="307777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7D6BE54C-09E4-D342-A1B4-606ED4448BBE}"/>
                    </a:ext>
                  </a:extLst>
                </p:cNvPr>
                <p:cNvSpPr txBox="1"/>
                <p:nvPr/>
              </p:nvSpPr>
              <p:spPr>
                <a:xfrm>
                  <a:off x="6844031" y="5056048"/>
                  <a:ext cx="462434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7D6BE54C-09E4-D342-A1B4-606ED4448BB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44031" y="5056048"/>
                  <a:ext cx="462434" cy="307777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7C830A12-34B0-D54D-86F5-32D79E897A60}"/>
                    </a:ext>
                  </a:extLst>
                </p:cNvPr>
                <p:cNvSpPr txBox="1"/>
                <p:nvPr/>
              </p:nvSpPr>
              <p:spPr>
                <a:xfrm>
                  <a:off x="5414365" y="3796025"/>
                  <a:ext cx="462434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7C830A12-34B0-D54D-86F5-32D79E897A6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14365" y="3796025"/>
                  <a:ext cx="462434" cy="307777"/>
                </a:xfrm>
                <a:prstGeom prst="rect">
                  <a:avLst/>
                </a:prstGeom>
                <a:blipFill>
                  <a:blip r:embed="rId14"/>
                  <a:stretch>
                    <a:fillRect b="-4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3" name="TextBox 92">
                  <a:extLst>
                    <a:ext uri="{FF2B5EF4-FFF2-40B4-BE49-F238E27FC236}">
                      <a16:creationId xmlns:a16="http://schemas.microsoft.com/office/drawing/2014/main" id="{3C2D6218-554D-4F41-9FF2-8DE2197E7ECD}"/>
                    </a:ext>
                  </a:extLst>
                </p:cNvPr>
                <p:cNvSpPr txBox="1"/>
                <p:nvPr/>
              </p:nvSpPr>
              <p:spPr>
                <a:xfrm>
                  <a:off x="5852877" y="3796025"/>
                  <a:ext cx="462434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93" name="TextBox 92">
                  <a:extLst>
                    <a:ext uri="{FF2B5EF4-FFF2-40B4-BE49-F238E27FC236}">
                      <a16:creationId xmlns:a16="http://schemas.microsoft.com/office/drawing/2014/main" id="{3C2D6218-554D-4F41-9FF2-8DE2197E7E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52877" y="3796025"/>
                  <a:ext cx="462434" cy="307777"/>
                </a:xfrm>
                <a:prstGeom prst="rect">
                  <a:avLst/>
                </a:prstGeom>
                <a:blipFill>
                  <a:blip r:embed="rId15"/>
                  <a:stretch>
                    <a:fillRect b="-4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573FDE72-A78B-A941-B991-654B16B3F01D}"/>
                    </a:ext>
                  </a:extLst>
                </p:cNvPr>
                <p:cNvSpPr txBox="1"/>
                <p:nvPr/>
              </p:nvSpPr>
              <p:spPr>
                <a:xfrm>
                  <a:off x="6372111" y="3796025"/>
                  <a:ext cx="462434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573FDE72-A78B-A941-B991-654B16B3F0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72111" y="3796025"/>
                  <a:ext cx="462434" cy="307777"/>
                </a:xfrm>
                <a:prstGeom prst="rect">
                  <a:avLst/>
                </a:prstGeom>
                <a:blipFill>
                  <a:blip r:embed="rId16"/>
                  <a:stretch>
                    <a:fillRect b="-4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75C45C35-A003-854A-A753-68AF70B1C243}"/>
                    </a:ext>
                  </a:extLst>
                </p:cNvPr>
                <p:cNvSpPr txBox="1"/>
                <p:nvPr/>
              </p:nvSpPr>
              <p:spPr>
                <a:xfrm>
                  <a:off x="6844031" y="3796025"/>
                  <a:ext cx="462434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75C45C35-A003-854A-A753-68AF70B1C24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44031" y="3796025"/>
                  <a:ext cx="462434" cy="307777"/>
                </a:xfrm>
                <a:prstGeom prst="rect">
                  <a:avLst/>
                </a:prstGeom>
                <a:blipFill>
                  <a:blip r:embed="rId17"/>
                  <a:stretch>
                    <a:fillRect b="-4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A1F19D2B-10CE-DB49-9D57-46425CAB3FA4}"/>
                </a:ext>
              </a:extLst>
            </p:cNvPr>
            <p:cNvSpPr txBox="1"/>
            <p:nvPr/>
          </p:nvSpPr>
          <p:spPr>
            <a:xfrm>
              <a:off x="6433551" y="3412312"/>
              <a:ext cx="103432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Fine-Tuning</a:t>
              </a:r>
            </a:p>
          </p:txBody>
        </p:sp>
        <p:sp>
          <p:nvSpPr>
            <p:cNvPr id="97" name="Rounded Rectangle 96">
              <a:extLst>
                <a:ext uri="{FF2B5EF4-FFF2-40B4-BE49-F238E27FC236}">
                  <a16:creationId xmlns:a16="http://schemas.microsoft.com/office/drawing/2014/main" id="{3E495540-B957-DB46-8D02-8DF17EE538CF}"/>
                </a:ext>
              </a:extLst>
            </p:cNvPr>
            <p:cNvSpPr/>
            <p:nvPr/>
          </p:nvSpPr>
          <p:spPr>
            <a:xfrm>
              <a:off x="2422418" y="983772"/>
              <a:ext cx="5155588" cy="1958247"/>
            </a:xfrm>
            <a:prstGeom prst="roundRect">
              <a:avLst>
                <a:gd name="adj" fmla="val 7182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Rounded Rectangle 97">
              <a:extLst>
                <a:ext uri="{FF2B5EF4-FFF2-40B4-BE49-F238E27FC236}">
                  <a16:creationId xmlns:a16="http://schemas.microsoft.com/office/drawing/2014/main" id="{9848775F-1363-5E47-BF24-0116F253345A}"/>
                </a:ext>
              </a:extLst>
            </p:cNvPr>
            <p:cNvSpPr/>
            <p:nvPr/>
          </p:nvSpPr>
          <p:spPr>
            <a:xfrm>
              <a:off x="2422418" y="3401802"/>
              <a:ext cx="5155588" cy="1958247"/>
            </a:xfrm>
            <a:prstGeom prst="roundRect">
              <a:avLst>
                <a:gd name="adj" fmla="val 7182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9" name="Curved Connector 98">
              <a:extLst>
                <a:ext uri="{FF2B5EF4-FFF2-40B4-BE49-F238E27FC236}">
                  <a16:creationId xmlns:a16="http://schemas.microsoft.com/office/drawing/2014/main" id="{E8E98888-A668-6C4F-A2C7-BDF449E1A2F5}"/>
                </a:ext>
              </a:extLst>
            </p:cNvPr>
            <p:cNvCxnSpPr>
              <a:cxnSpLocks/>
              <a:stCxn id="78" idx="0"/>
              <a:endCxn id="70" idx="0"/>
            </p:cNvCxnSpPr>
            <p:nvPr/>
          </p:nvCxnSpPr>
          <p:spPr>
            <a:xfrm rot="16200000" flipV="1">
              <a:off x="4078130" y="2794664"/>
              <a:ext cx="23303" cy="1758230"/>
            </a:xfrm>
            <a:prstGeom prst="curvedConnector3">
              <a:avLst>
                <a:gd name="adj1" fmla="val 855469"/>
              </a:avLst>
            </a:prstGeom>
            <a:ln>
              <a:solidFill>
                <a:schemeClr val="tx1">
                  <a:alpha val="99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Right Arrow 99">
              <a:extLst>
                <a:ext uri="{FF2B5EF4-FFF2-40B4-BE49-F238E27FC236}">
                  <a16:creationId xmlns:a16="http://schemas.microsoft.com/office/drawing/2014/main" id="{815214D5-0B42-AB46-9A77-9845940510FA}"/>
                </a:ext>
              </a:extLst>
            </p:cNvPr>
            <p:cNvSpPr/>
            <p:nvPr/>
          </p:nvSpPr>
          <p:spPr>
            <a:xfrm rot="5400000">
              <a:off x="4656252" y="3088351"/>
              <a:ext cx="321106" cy="194546"/>
            </a:xfrm>
            <a:prstGeom prst="rightArrow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AE904639-AD46-E54E-A99F-4A4E607F5A97}"/>
                </a:ext>
              </a:extLst>
            </p:cNvPr>
            <p:cNvSpPr txBox="1"/>
            <p:nvPr/>
          </p:nvSpPr>
          <p:spPr>
            <a:xfrm>
              <a:off x="4969104" y="2999684"/>
              <a:ext cx="79457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Initialize</a:t>
              </a:r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25624B75-0569-1447-8EF6-E5F2FA2B94EC}"/>
                </a:ext>
              </a:extLst>
            </p:cNvPr>
            <p:cNvSpPr/>
            <p:nvPr/>
          </p:nvSpPr>
          <p:spPr>
            <a:xfrm>
              <a:off x="2693046" y="3656885"/>
              <a:ext cx="82768" cy="31531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10B1C198-7734-164B-9ADD-40CB797C35F3}"/>
                </a:ext>
              </a:extLst>
            </p:cNvPr>
            <p:cNvSpPr/>
            <p:nvPr/>
          </p:nvSpPr>
          <p:spPr>
            <a:xfrm>
              <a:off x="2861889" y="3656885"/>
              <a:ext cx="82768" cy="3153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89E4873D-3B47-124F-A9F7-E976FAFE3650}"/>
                </a:ext>
              </a:extLst>
            </p:cNvPr>
            <p:cNvSpPr/>
            <p:nvPr/>
          </p:nvSpPr>
          <p:spPr>
            <a:xfrm>
              <a:off x="3019206" y="3656885"/>
              <a:ext cx="82768" cy="3153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105" name="Curved Connector 104">
              <a:extLst>
                <a:ext uri="{FF2B5EF4-FFF2-40B4-BE49-F238E27FC236}">
                  <a16:creationId xmlns:a16="http://schemas.microsoft.com/office/drawing/2014/main" id="{C6756F10-518C-954F-BB2B-F21A3D245AB7}"/>
                </a:ext>
              </a:extLst>
            </p:cNvPr>
            <p:cNvCxnSpPr>
              <a:cxnSpLocks/>
              <a:stCxn id="78" idx="0"/>
              <a:endCxn id="102" idx="0"/>
            </p:cNvCxnSpPr>
            <p:nvPr/>
          </p:nvCxnSpPr>
          <p:spPr>
            <a:xfrm rot="16200000" flipV="1">
              <a:off x="3837391" y="2553925"/>
              <a:ext cx="28545" cy="2234466"/>
            </a:xfrm>
            <a:prstGeom prst="curvedConnector3">
              <a:avLst>
                <a:gd name="adj1" fmla="val 790373"/>
              </a:avLst>
            </a:prstGeom>
            <a:ln>
              <a:solidFill>
                <a:schemeClr val="tx1">
                  <a:alpha val="99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6" name="Picture 105">
              <a:extLst>
                <a:ext uri="{FF2B5EF4-FFF2-40B4-BE49-F238E27FC236}">
                  <a16:creationId xmlns:a16="http://schemas.microsoft.com/office/drawing/2014/main" id="{8A37F7E5-C51C-4B43-8C65-AF28CF99A1FD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4919760" y="2032504"/>
              <a:ext cx="372583" cy="3396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975656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10BCA-46ED-4C47-AE0F-D8FA4C169F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80C81D-BF2F-4B41-A031-BFCFF4EDCC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Datasets:</a:t>
            </a:r>
          </a:p>
          <a:p>
            <a:pPr lvl="1"/>
            <a:r>
              <a:rPr lang="en-US" dirty="0" err="1"/>
              <a:t>WebNLG</a:t>
            </a:r>
            <a:endParaRPr lang="en-US" dirty="0"/>
          </a:p>
          <a:p>
            <a:pPr lvl="1"/>
            <a:r>
              <a:rPr lang="en-US" dirty="0"/>
              <a:t>E2ENLG</a:t>
            </a:r>
          </a:p>
          <a:p>
            <a:pPr lvl="1"/>
            <a:r>
              <a:rPr lang="en-US" dirty="0" err="1"/>
              <a:t>WikiBio</a:t>
            </a:r>
            <a:endParaRPr lang="en-US" dirty="0"/>
          </a:p>
          <a:p>
            <a:endParaRPr lang="en-US" dirty="0"/>
          </a:p>
          <a:p>
            <a:r>
              <a:rPr lang="en-US" dirty="0"/>
              <a:t>Setting</a:t>
            </a:r>
          </a:p>
          <a:p>
            <a:pPr lvl="1"/>
            <a:r>
              <a:rPr lang="en-US" dirty="0"/>
              <a:t>Fully-Supervised</a:t>
            </a:r>
          </a:p>
          <a:p>
            <a:pPr lvl="1"/>
            <a:r>
              <a:rPr lang="en-US" dirty="0"/>
              <a:t>Few-Shot</a:t>
            </a:r>
          </a:p>
          <a:p>
            <a:pPr lvl="1"/>
            <a:r>
              <a:rPr lang="en-US" dirty="0"/>
              <a:t>Zero-Shot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229A99-A79E-4347-BEC2-80633FCCCB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62189-C438-DF4C-99F6-3D6C6F99A5B9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6569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BC43A8-0B68-904C-9F7F-6418BE278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Fully-Supervised (WEBNLG)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4B1163-6531-3740-A918-DAFB0F25FA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62189-C438-DF4C-99F6-3D6C6F99A5B9}" type="slidenum">
              <a:rPr lang="en-US" smtClean="0"/>
              <a:t>29</a:t>
            </a:fld>
            <a:endParaRPr lang="en-US"/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95AFCA38-A71A-7D4F-975E-136D55B617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0446" y="2161441"/>
            <a:ext cx="5906477" cy="2675459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D50E475F-C8E2-1F48-9B0C-8F1E6154E5A3}"/>
              </a:ext>
            </a:extLst>
          </p:cNvPr>
          <p:cNvSpPr/>
          <p:nvPr/>
        </p:nvSpPr>
        <p:spPr>
          <a:xfrm>
            <a:off x="3893037" y="3613212"/>
            <a:ext cx="867507" cy="3048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18D6377-B639-7144-8746-C493DF810B0D}"/>
              </a:ext>
            </a:extLst>
          </p:cNvPr>
          <p:cNvSpPr/>
          <p:nvPr/>
        </p:nvSpPr>
        <p:spPr>
          <a:xfrm>
            <a:off x="3894012" y="4372937"/>
            <a:ext cx="867507" cy="3048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2257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23CE5-D7DA-EB4E-BCEA-9F1BA169F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29A586-3555-0943-B1E6-CB7C441585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SOTA models on different data-to-text datasets achieve over 60 BLEU-4.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Did we already solve the task of NLG?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CAAE0A-AE0E-4F4F-ADA3-9CBE2F1774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62189-C438-DF4C-99F6-3D6C6F99A5B9}" type="slidenum">
              <a:rPr lang="en-US" smtClean="0"/>
              <a:t>3</a:t>
            </a:fld>
            <a:endParaRPr lang="en-US"/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398FD697-D87A-A945-BBE0-225A600F1D50}"/>
              </a:ext>
            </a:extLst>
          </p:cNvPr>
          <p:cNvGraphicFramePr/>
          <p:nvPr/>
        </p:nvGraphicFramePr>
        <p:xfrm>
          <a:off x="2122714" y="2772796"/>
          <a:ext cx="4335236" cy="24569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3930383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E988C7-C80F-3A46-96B5-562452328D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Few-shot Results (</a:t>
            </a:r>
            <a:r>
              <a:rPr lang="en-US" dirty="0" err="1"/>
              <a:t>WebNLG</a:t>
            </a:r>
            <a:r>
              <a:rPr lang="en-US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1E9684-0727-854C-A49A-F6F2166AB7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62189-C438-DF4C-99F6-3D6C6F99A5B9}" type="slidenum">
              <a:rPr lang="en-US" smtClean="0"/>
              <a:t>30</a:t>
            </a:fld>
            <a:endParaRPr lang="en-US"/>
          </a:p>
        </p:txBody>
      </p:sp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32914597-8886-124C-B45B-014D704739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858" y="2178111"/>
            <a:ext cx="6595792" cy="2839365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550EB950-DC53-5244-B247-69392FF839D2}"/>
              </a:ext>
            </a:extLst>
          </p:cNvPr>
          <p:cNvSpPr/>
          <p:nvPr/>
        </p:nvSpPr>
        <p:spPr>
          <a:xfrm>
            <a:off x="3846145" y="3597793"/>
            <a:ext cx="867507" cy="3048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FEE0F2A-7B8A-C445-9A5A-43D332D152DE}"/>
              </a:ext>
            </a:extLst>
          </p:cNvPr>
          <p:cNvSpPr/>
          <p:nvPr/>
        </p:nvSpPr>
        <p:spPr>
          <a:xfrm>
            <a:off x="3799253" y="4190403"/>
            <a:ext cx="867507" cy="3048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9452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8D188-FD5E-004E-A802-3D987D8CE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Few-shot Results (E2ENLG)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16EE19-AB28-6843-8D1B-A137D16D5F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62189-C438-DF4C-99F6-3D6C6F99A5B9}" type="slidenum">
              <a:rPr lang="en-US" smtClean="0"/>
              <a:t>31</a:t>
            </a:fld>
            <a:endParaRPr lang="en-US"/>
          </a:p>
        </p:txBody>
      </p:sp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65A40D60-D588-BE40-B763-B57E8666DF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461" y="2360490"/>
            <a:ext cx="6710787" cy="2541688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5D8197BC-042D-B24D-BB45-A89CB1BEE8DA}"/>
              </a:ext>
            </a:extLst>
          </p:cNvPr>
          <p:cNvSpPr/>
          <p:nvPr/>
        </p:nvSpPr>
        <p:spPr>
          <a:xfrm>
            <a:off x="3918100" y="3429000"/>
            <a:ext cx="867507" cy="3048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D910992-5921-4448-A41A-DA3EC18985A9}"/>
              </a:ext>
            </a:extLst>
          </p:cNvPr>
          <p:cNvSpPr/>
          <p:nvPr/>
        </p:nvSpPr>
        <p:spPr>
          <a:xfrm>
            <a:off x="3918099" y="4403601"/>
            <a:ext cx="867507" cy="3048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5380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0D3F62-C757-AA43-BDB4-850902D11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Few-shot Results (</a:t>
            </a:r>
            <a:r>
              <a:rPr lang="en-US" dirty="0" err="1"/>
              <a:t>WikiBio</a:t>
            </a:r>
            <a:r>
              <a:rPr lang="en-US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9137A4-FB1D-7148-88CC-DB2231C82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62189-C438-DF4C-99F6-3D6C6F99A5B9}" type="slidenum">
              <a:rPr lang="en-US" smtClean="0"/>
              <a:t>32</a:t>
            </a:fld>
            <a:endParaRPr lang="en-US"/>
          </a:p>
        </p:txBody>
      </p:sp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13AF8F74-DF8D-0840-8111-1B261AD8D3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461" y="2144347"/>
            <a:ext cx="6482861" cy="3268367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858102AC-5ABD-9149-B559-F004CD2C3871}"/>
              </a:ext>
            </a:extLst>
          </p:cNvPr>
          <p:cNvSpPr/>
          <p:nvPr/>
        </p:nvSpPr>
        <p:spPr>
          <a:xfrm>
            <a:off x="3904760" y="3555849"/>
            <a:ext cx="867507" cy="935342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B546993-FDFD-4F46-845C-E48C0A2D26E7}"/>
              </a:ext>
            </a:extLst>
          </p:cNvPr>
          <p:cNvSpPr/>
          <p:nvPr/>
        </p:nvSpPr>
        <p:spPr>
          <a:xfrm>
            <a:off x="3904759" y="4505809"/>
            <a:ext cx="867507" cy="3048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7039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983857-8BA1-5E4C-8DC9-880532D0B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Zero-Shot Results (</a:t>
            </a:r>
            <a:r>
              <a:rPr lang="en-US" dirty="0" err="1"/>
              <a:t>WebNLG</a:t>
            </a:r>
            <a:r>
              <a:rPr lang="en-US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0ED8EC-6F63-0B46-861F-54C7697927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62189-C438-DF4C-99F6-3D6C6F99A5B9}" type="slidenum">
              <a:rPr lang="en-US" smtClean="0"/>
              <a:t>33</a:t>
            </a:fld>
            <a:endParaRPr lang="en-US"/>
          </a:p>
        </p:txBody>
      </p:sp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E4D9F05D-4E23-934D-9F1E-8C9001F4CD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0108" y="2672861"/>
            <a:ext cx="6186666" cy="1773604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2ECEBC03-A1FB-3341-A32A-47B9BEA82894}"/>
              </a:ext>
            </a:extLst>
          </p:cNvPr>
          <p:cNvSpPr/>
          <p:nvPr/>
        </p:nvSpPr>
        <p:spPr>
          <a:xfrm>
            <a:off x="6120518" y="3429000"/>
            <a:ext cx="867507" cy="3048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83CEC22-FA96-4D46-880D-FFEDA219180B}"/>
              </a:ext>
            </a:extLst>
          </p:cNvPr>
          <p:cNvSpPr/>
          <p:nvPr/>
        </p:nvSpPr>
        <p:spPr>
          <a:xfrm>
            <a:off x="6145035" y="3961178"/>
            <a:ext cx="867507" cy="3048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378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54CD96-010A-C24A-845C-84FFE699B5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5E0771-1015-464B-ACCC-2EF717871B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KGPT can improve the fully-supervised results by a remarkable margin.</a:t>
            </a:r>
          </a:p>
          <a:p>
            <a:endParaRPr lang="en-US" dirty="0"/>
          </a:p>
          <a:p>
            <a:r>
              <a:rPr lang="en-US" dirty="0"/>
              <a:t>KGPT pretraining can significantly boost the few-shot performance by over 30 BLEU.</a:t>
            </a:r>
          </a:p>
          <a:p>
            <a:endParaRPr lang="en-US" dirty="0"/>
          </a:p>
          <a:p>
            <a:r>
              <a:rPr lang="en-US" dirty="0"/>
              <a:t>KGPT performs better than the other GPT-2 based models though requiring significantly fewer compute resources for pre-training.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050CD3-AC71-A14B-B9F4-DF68648918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62189-C438-DF4C-99F6-3D6C6F99A5B9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83766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F04F40-9013-4440-969C-7C31A5BF51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Takeaway Message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800EF0-AA58-3340-BE47-BCE205F3A4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are the first to propose knowledge-grounded text generation models.</a:t>
            </a:r>
          </a:p>
          <a:p>
            <a:endParaRPr lang="en-US" dirty="0"/>
          </a:p>
          <a:p>
            <a:r>
              <a:rPr lang="en-US" dirty="0"/>
              <a:t>KGPT can be adapted to a wide range of knowledge-grounded generation tasks.</a:t>
            </a:r>
          </a:p>
          <a:p>
            <a:endParaRPr lang="en-US" dirty="0"/>
          </a:p>
          <a:p>
            <a:r>
              <a:rPr lang="en-US" dirty="0"/>
              <a:t>KGPT model has strong generalization to understand unseen knowledge inputs.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A3F13A-57A1-B04C-8B90-0E49558CFE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62189-C438-DF4C-99F6-3D6C6F99A5B9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9083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B97924-0014-C940-B185-372F12280F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BEDDF7-1C3F-8844-A354-A1D1291AFB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Different tasks have their own input-output format, no unified models for all tasks.</a:t>
            </a:r>
          </a:p>
          <a:p>
            <a:endParaRPr lang="en-US" dirty="0"/>
          </a:p>
          <a:p>
            <a:r>
              <a:rPr lang="en-US" dirty="0"/>
              <a:t>Weak Generalization to unseen knowledges (out of vocabulary entities, unseen relations, </a:t>
            </a:r>
            <a:r>
              <a:rPr lang="en-US" dirty="0" err="1"/>
              <a:t>etc</a:t>
            </a:r>
            <a:r>
              <a:rPr lang="en-US" dirty="0"/>
              <a:t>).</a:t>
            </a:r>
          </a:p>
          <a:p>
            <a:endParaRPr lang="en-US" dirty="0"/>
          </a:p>
          <a:p>
            <a:r>
              <a:rPr lang="en-US" dirty="0"/>
              <a:t>Rely on a large amount of annotation, not suitable for few-shot setting.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B829A8-3ED8-D146-A715-E3721257F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62189-C438-DF4C-99F6-3D6C6F99A5B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1665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73B589-7DC1-BB45-85D3-38A0C74C0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Brainstorm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E91894-2D2C-DC43-B23A-10D9E29D85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we use GPT-2, BART, T5?</a:t>
            </a:r>
          </a:p>
          <a:p>
            <a:endParaRPr lang="en-US" dirty="0"/>
          </a:p>
          <a:p>
            <a:r>
              <a:rPr lang="en-US" dirty="0"/>
              <a:t>GPT-2 is not encoder-decoder architecture.</a:t>
            </a:r>
          </a:p>
          <a:p>
            <a:endParaRPr lang="en-US" dirty="0"/>
          </a:p>
          <a:p>
            <a:r>
              <a:rPr lang="en-US" dirty="0"/>
              <a:t>BART, T5’s encoders are not designed to encode structured knowledge.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001A11-313F-1343-B365-9DF026F16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62189-C438-DF4C-99F6-3D6C6F99A5B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4473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6B3FF5-7B7E-4841-8349-D8AE05EEC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64C66B-2932-8744-81E2-5BBB04CCF6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Knowledge-Grounded Pretraining</a:t>
            </a:r>
          </a:p>
          <a:p>
            <a:pPr lvl="1"/>
            <a:r>
              <a:rPr lang="en-US" dirty="0"/>
              <a:t>Universalize the knowledge representation. </a:t>
            </a:r>
          </a:p>
          <a:p>
            <a:pPr lvl="1"/>
            <a:r>
              <a:rPr lang="en-US" dirty="0"/>
              <a:t>Pretrain a large model on a knowledge-grounded text corpus.</a:t>
            </a:r>
          </a:p>
          <a:p>
            <a:pPr lvl="1"/>
            <a:r>
              <a:rPr lang="en-US" dirty="0"/>
              <a:t>Fine-tune on down-stream data-to-text task with only a few examples.</a:t>
            </a:r>
          </a:p>
          <a:p>
            <a:pPr lvl="1"/>
            <a:r>
              <a:rPr lang="en-US" dirty="0"/>
              <a:t>Our model can achieve nearly the same performance with as few as 100 samples.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78E16F-8FC4-004D-BD51-A2A468E66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62189-C438-DF4C-99F6-3D6C6F99A5B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4247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DA379F-5C39-3E4F-84D1-298791D91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Universalization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EDA270-9859-3A45-8F4C-34CF70F50E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unify knowledge triples, attribute-value pairs, </a:t>
            </a:r>
            <a:r>
              <a:rPr lang="en-US" dirty="0" err="1"/>
              <a:t>infobox</a:t>
            </a:r>
            <a:r>
              <a:rPr lang="en-US" dirty="0"/>
              <a:t>, tables into unified graph representation</a:t>
            </a:r>
          </a:p>
          <a:p>
            <a:pPr lvl="1"/>
            <a:r>
              <a:rPr lang="en-US" dirty="0"/>
              <a:t>Each node is the entity/value/topic.</a:t>
            </a:r>
          </a:p>
          <a:p>
            <a:pPr lvl="1"/>
            <a:r>
              <a:rPr lang="en-US" dirty="0"/>
              <a:t>Each edge is the relation/attribute/table header.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F5CA72-33DB-2D44-8C3F-577CF86AFF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62189-C438-DF4C-99F6-3D6C6F99A5B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7875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DA379F-5C39-3E4F-84D1-298791D91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Universalization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EDA270-9859-3A45-8F4C-34CF70F50E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unify knowledge triples, attribute-value pairs, </a:t>
            </a:r>
            <a:r>
              <a:rPr lang="en-US" dirty="0" err="1"/>
              <a:t>infobox</a:t>
            </a:r>
            <a:r>
              <a:rPr lang="en-US" dirty="0"/>
              <a:t>, tables into unified graph representation</a:t>
            </a:r>
          </a:p>
          <a:p>
            <a:pPr lvl="1"/>
            <a:r>
              <a:rPr lang="en-US" dirty="0"/>
              <a:t>Each node is the entity/value/topic.</a:t>
            </a:r>
          </a:p>
          <a:p>
            <a:pPr lvl="1"/>
            <a:r>
              <a:rPr lang="en-US" dirty="0"/>
              <a:t>Each edge is the relation/attribute/table header.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F5CA72-33DB-2D44-8C3F-577CF86AFF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62189-C438-DF4C-99F6-3D6C6F99A5B9}" type="slidenum">
              <a:rPr lang="en-US" smtClean="0"/>
              <a:t>8</a:t>
            </a:fld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BC10F3D-9EEE-5B45-BD37-0674E9AA185D}"/>
              </a:ext>
            </a:extLst>
          </p:cNvPr>
          <p:cNvGrpSpPr/>
          <p:nvPr/>
        </p:nvGrpSpPr>
        <p:grpSpPr>
          <a:xfrm>
            <a:off x="974254" y="3429000"/>
            <a:ext cx="6783441" cy="2511268"/>
            <a:chOff x="1665916" y="62851"/>
            <a:chExt cx="6783441" cy="2511268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74742622-A33C-2A48-A3E3-1841F499B7E3}"/>
                </a:ext>
              </a:extLst>
            </p:cNvPr>
            <p:cNvSpPr/>
            <p:nvPr/>
          </p:nvSpPr>
          <p:spPr>
            <a:xfrm>
              <a:off x="1665918" y="432183"/>
              <a:ext cx="6783439" cy="646331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>
                  <a:alpha val="99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dirty="0"/>
                <a:t>&lt;triple&gt; </a:t>
              </a:r>
              <a:r>
                <a:rPr lang="en-US" dirty="0" err="1"/>
                <a:t>Stuart_Parker</a:t>
              </a:r>
              <a:r>
                <a:rPr lang="en-US" dirty="0"/>
                <a:t>_(footballer) | club | </a:t>
              </a:r>
              <a:r>
                <a:rPr lang="en-US" dirty="0" err="1"/>
                <a:t>Chesterfield_F.C</a:t>
              </a:r>
              <a:r>
                <a:rPr lang="en-US" dirty="0"/>
                <a:t>.</a:t>
              </a:r>
              <a:br>
                <a:rPr lang="en-US" dirty="0"/>
              </a:br>
              <a:r>
                <a:rPr lang="en-US" dirty="0"/>
                <a:t>&lt;triple&gt; 1_Decembrie_1918_University | nickname | </a:t>
              </a:r>
              <a:r>
                <a:rPr lang="en-US" dirty="0" err="1"/>
                <a:t>Uab</a:t>
              </a:r>
              <a:r>
                <a:rPr lang="en-US" dirty="0"/>
                <a:t>.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931F5810-D8A9-614F-B7F5-963D44DEEDAF}"/>
                </a:ext>
              </a:extLst>
            </p:cNvPr>
            <p:cNvSpPr/>
            <p:nvPr/>
          </p:nvSpPr>
          <p:spPr>
            <a:xfrm>
              <a:off x="4378754" y="62851"/>
              <a:ext cx="1006045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dirty="0" err="1"/>
                <a:t>WebNLG</a:t>
              </a:r>
              <a:endParaRPr lang="en-US" dirty="0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D7A6616C-D5B5-D24C-BA03-B4D57065E6C5}"/>
                </a:ext>
              </a:extLst>
            </p:cNvPr>
            <p:cNvSpPr/>
            <p:nvPr/>
          </p:nvSpPr>
          <p:spPr>
            <a:xfrm>
              <a:off x="2561770" y="2105858"/>
              <a:ext cx="2046515" cy="369332"/>
            </a:xfrm>
            <a:prstGeom prst="ellipse">
              <a:avLst/>
            </a:prstGeom>
            <a:noFill/>
            <a:ln>
              <a:solidFill>
                <a:schemeClr val="tx1">
                  <a:alpha val="9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Stuart Parker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133A56C5-D243-8440-AD9C-86B5D649C77E}"/>
                </a:ext>
              </a:extLst>
            </p:cNvPr>
            <p:cNvSpPr/>
            <p:nvPr/>
          </p:nvSpPr>
          <p:spPr>
            <a:xfrm>
              <a:off x="3048781" y="1436213"/>
              <a:ext cx="1451429" cy="326571"/>
            </a:xfrm>
            <a:prstGeom prst="ellipse">
              <a:avLst/>
            </a:prstGeom>
            <a:noFill/>
            <a:ln>
              <a:solidFill>
                <a:schemeClr val="tx1">
                  <a:alpha val="9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Chelsea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03295FA4-4A03-CF45-9CE1-D57461F4B8E7}"/>
                </a:ext>
              </a:extLst>
            </p:cNvPr>
            <p:cNvCxnSpPr>
              <a:cxnSpLocks/>
              <a:stCxn id="29" idx="0"/>
              <a:endCxn id="30" idx="4"/>
            </p:cNvCxnSpPr>
            <p:nvPr/>
          </p:nvCxnSpPr>
          <p:spPr>
            <a:xfrm flipV="1">
              <a:off x="3585028" y="1762784"/>
              <a:ext cx="189468" cy="343074"/>
            </a:xfrm>
            <a:prstGeom prst="straightConnector1">
              <a:avLst/>
            </a:prstGeom>
            <a:ln>
              <a:solidFill>
                <a:schemeClr val="tx1">
                  <a:alpha val="99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C2DC35F9-98E9-1E4B-9020-952F446D435E}"/>
                </a:ext>
              </a:extLst>
            </p:cNvPr>
            <p:cNvSpPr/>
            <p:nvPr/>
          </p:nvSpPr>
          <p:spPr>
            <a:xfrm>
              <a:off x="3775276" y="1750415"/>
              <a:ext cx="579005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/>
                <a:t>club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0B805EC3-E873-0941-9DB4-184205619878}"/>
                </a:ext>
              </a:extLst>
            </p:cNvPr>
            <p:cNvSpPr/>
            <p:nvPr/>
          </p:nvSpPr>
          <p:spPr>
            <a:xfrm>
              <a:off x="5000170" y="2119747"/>
              <a:ext cx="2148116" cy="369332"/>
            </a:xfrm>
            <a:prstGeom prst="ellipse">
              <a:avLst/>
            </a:prstGeom>
            <a:noFill/>
            <a:ln>
              <a:solidFill>
                <a:schemeClr val="tx1">
                  <a:alpha val="9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 </a:t>
              </a:r>
              <a:r>
                <a:rPr lang="en-US" dirty="0" err="1">
                  <a:solidFill>
                    <a:schemeClr val="tx1"/>
                  </a:solidFill>
                </a:rPr>
                <a:t>Decmbrie</a:t>
              </a:r>
              <a:r>
                <a:rPr lang="en-US" dirty="0">
                  <a:solidFill>
                    <a:schemeClr val="tx1"/>
                  </a:solidFill>
                </a:rPr>
                <a:t>…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FD06134-708E-EA43-B6D5-CF06CF1359B3}"/>
                </a:ext>
              </a:extLst>
            </p:cNvPr>
            <p:cNvSpPr/>
            <p:nvPr/>
          </p:nvSpPr>
          <p:spPr>
            <a:xfrm>
              <a:off x="5567787" y="1423844"/>
              <a:ext cx="1451429" cy="326571"/>
            </a:xfrm>
            <a:prstGeom prst="ellipse">
              <a:avLst/>
            </a:prstGeom>
            <a:noFill/>
            <a:ln>
              <a:solidFill>
                <a:schemeClr val="tx1">
                  <a:alpha val="9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Uab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4FD232B5-6807-824B-BD53-82064D3A889C}"/>
                </a:ext>
              </a:extLst>
            </p:cNvPr>
            <p:cNvCxnSpPr>
              <a:cxnSpLocks/>
              <a:stCxn id="33" idx="0"/>
              <a:endCxn id="34" idx="4"/>
            </p:cNvCxnSpPr>
            <p:nvPr/>
          </p:nvCxnSpPr>
          <p:spPr>
            <a:xfrm flipV="1">
              <a:off x="6074228" y="1750415"/>
              <a:ext cx="219274" cy="369332"/>
            </a:xfrm>
            <a:prstGeom prst="straightConnector1">
              <a:avLst/>
            </a:prstGeom>
            <a:ln>
              <a:solidFill>
                <a:schemeClr val="tx1">
                  <a:alpha val="99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6F4D4703-BDA8-C24D-9497-782CFCE8D375}"/>
                </a:ext>
              </a:extLst>
            </p:cNvPr>
            <p:cNvSpPr/>
            <p:nvPr/>
          </p:nvSpPr>
          <p:spPr>
            <a:xfrm>
              <a:off x="6353039" y="1750415"/>
              <a:ext cx="1093569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/>
                <a:t>nickname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8FD7F09B-AC02-4F40-8565-4B03A8E3DB9D}"/>
                </a:ext>
              </a:extLst>
            </p:cNvPr>
            <p:cNvSpPr/>
            <p:nvPr/>
          </p:nvSpPr>
          <p:spPr>
            <a:xfrm>
              <a:off x="1665916" y="1350749"/>
              <a:ext cx="6783441" cy="1223370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Down Arrow 37">
              <a:extLst>
                <a:ext uri="{FF2B5EF4-FFF2-40B4-BE49-F238E27FC236}">
                  <a16:creationId xmlns:a16="http://schemas.microsoft.com/office/drawing/2014/main" id="{EFC57BBD-6EEF-8C40-A0C2-3B542709CB18}"/>
                </a:ext>
              </a:extLst>
            </p:cNvPr>
            <p:cNvSpPr/>
            <p:nvPr/>
          </p:nvSpPr>
          <p:spPr>
            <a:xfrm>
              <a:off x="4653396" y="1140566"/>
              <a:ext cx="456760" cy="152400"/>
            </a:xfrm>
            <a:prstGeom prst="downArrow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816673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DA379F-5C39-3E4F-84D1-298791D91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Universalization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EDA270-9859-3A45-8F4C-34CF70F50E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unify knowledge triples, attribute-value pairs, </a:t>
            </a:r>
            <a:r>
              <a:rPr lang="en-US" dirty="0" err="1"/>
              <a:t>infobox</a:t>
            </a:r>
            <a:r>
              <a:rPr lang="en-US" dirty="0"/>
              <a:t>, tables into unified graph representation</a:t>
            </a:r>
          </a:p>
          <a:p>
            <a:pPr lvl="1"/>
            <a:r>
              <a:rPr lang="en-US" dirty="0"/>
              <a:t>Each node is the entity/value/topic.</a:t>
            </a:r>
          </a:p>
          <a:p>
            <a:pPr lvl="1"/>
            <a:r>
              <a:rPr lang="en-US" dirty="0"/>
              <a:t>Each edge is the relation/attribute/table header.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F5CA72-33DB-2D44-8C3F-577CF86AFF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62189-C438-DF4C-99F6-3D6C6F99A5B9}" type="slidenum">
              <a:rPr lang="en-US" smtClean="0"/>
              <a:t>9</a:t>
            </a:fld>
            <a:endParaRPr lang="en-US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BE82CF4C-3E41-364A-B422-C07300C543FD}"/>
              </a:ext>
            </a:extLst>
          </p:cNvPr>
          <p:cNvGrpSpPr/>
          <p:nvPr/>
        </p:nvGrpSpPr>
        <p:grpSpPr>
          <a:xfrm>
            <a:off x="956896" y="3429000"/>
            <a:ext cx="6783443" cy="2496443"/>
            <a:chOff x="1665916" y="2706014"/>
            <a:chExt cx="6783443" cy="2496443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D4A4BE71-1FF2-5D4E-8D45-3FBB4C65612E}"/>
                </a:ext>
              </a:extLst>
            </p:cNvPr>
            <p:cNvSpPr/>
            <p:nvPr/>
          </p:nvSpPr>
          <p:spPr>
            <a:xfrm>
              <a:off x="1665919" y="3091937"/>
              <a:ext cx="6783440" cy="369332"/>
            </a:xfrm>
            <a:prstGeom prst="rect">
              <a:avLst/>
            </a:prstGeom>
            <a:solidFill>
              <a:schemeClr val="accent2">
                <a:lumMod val="20000"/>
                <a:lumOff val="80000"/>
                <a:alpha val="99000"/>
              </a:schemeClr>
            </a:solidFill>
            <a:ln>
              <a:solidFill>
                <a:schemeClr val="tx1">
                  <a:alpha val="99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dirty="0"/>
                <a:t>name[The Eagle], </a:t>
              </a:r>
              <a:r>
                <a:rPr lang="en-US" dirty="0" err="1"/>
                <a:t>eatType</a:t>
              </a:r>
              <a:r>
                <a:rPr lang="en-US" dirty="0"/>
                <a:t>[coffee shop], </a:t>
              </a:r>
              <a:r>
                <a:rPr lang="en-US" dirty="0" err="1"/>
                <a:t>priceRange</a:t>
              </a:r>
              <a:r>
                <a:rPr lang="en-US" dirty="0"/>
                <a:t>[moderate]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6A8EAAE1-EA8D-1D4D-ADD8-F497B47952E5}"/>
                </a:ext>
              </a:extLst>
            </p:cNvPr>
            <p:cNvSpPr/>
            <p:nvPr/>
          </p:nvSpPr>
          <p:spPr>
            <a:xfrm>
              <a:off x="4537277" y="2706014"/>
              <a:ext cx="913520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dirty="0"/>
                <a:t>E2ENLG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ADAB55A6-C623-F14A-B62E-4B5DB8019899}"/>
                </a:ext>
              </a:extLst>
            </p:cNvPr>
            <p:cNvSpPr/>
            <p:nvPr/>
          </p:nvSpPr>
          <p:spPr>
            <a:xfrm>
              <a:off x="3858519" y="4677282"/>
              <a:ext cx="2046515" cy="369332"/>
            </a:xfrm>
            <a:prstGeom prst="ellipse">
              <a:avLst/>
            </a:prstGeom>
            <a:noFill/>
            <a:ln>
              <a:solidFill>
                <a:schemeClr val="tx1">
                  <a:alpha val="9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The Eagle</a:t>
              </a: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C46833CE-2405-4448-B534-C6E162089897}"/>
                </a:ext>
              </a:extLst>
            </p:cNvPr>
            <p:cNvSpPr/>
            <p:nvPr/>
          </p:nvSpPr>
          <p:spPr>
            <a:xfrm>
              <a:off x="2808515" y="3921807"/>
              <a:ext cx="1886857" cy="326571"/>
            </a:xfrm>
            <a:prstGeom prst="ellipse">
              <a:avLst/>
            </a:prstGeom>
            <a:noFill/>
            <a:ln>
              <a:solidFill>
                <a:schemeClr val="tx1">
                  <a:alpha val="9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Coffee shop</a:t>
              </a:r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D05EE622-D682-8743-97B6-7973DACACA66}"/>
                </a:ext>
              </a:extLst>
            </p:cNvPr>
            <p:cNvCxnSpPr>
              <a:cxnSpLocks/>
              <a:stCxn id="53" idx="0"/>
              <a:endCxn id="54" idx="4"/>
            </p:cNvCxnSpPr>
            <p:nvPr/>
          </p:nvCxnSpPr>
          <p:spPr>
            <a:xfrm flipH="1" flipV="1">
              <a:off x="3751944" y="4248378"/>
              <a:ext cx="1129833" cy="428904"/>
            </a:xfrm>
            <a:prstGeom prst="straightConnector1">
              <a:avLst/>
            </a:prstGeom>
            <a:ln>
              <a:solidFill>
                <a:schemeClr val="tx1">
                  <a:alpha val="99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8E10431D-FFB6-FF40-A01E-7E1E3C2B86A2}"/>
                </a:ext>
              </a:extLst>
            </p:cNvPr>
            <p:cNvSpPr/>
            <p:nvPr/>
          </p:nvSpPr>
          <p:spPr>
            <a:xfrm>
              <a:off x="3287585" y="4331367"/>
              <a:ext cx="928716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/>
                <a:t>eatType</a:t>
              </a:r>
              <a:endParaRPr lang="en-US" dirty="0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8749B173-4F68-F64E-92A3-E814CB6E371F}"/>
                </a:ext>
              </a:extLst>
            </p:cNvPr>
            <p:cNvSpPr/>
            <p:nvPr/>
          </p:nvSpPr>
          <p:spPr>
            <a:xfrm>
              <a:off x="5283199" y="3921807"/>
              <a:ext cx="1886857" cy="326571"/>
            </a:xfrm>
            <a:prstGeom prst="ellipse">
              <a:avLst/>
            </a:prstGeom>
            <a:noFill/>
            <a:ln>
              <a:solidFill>
                <a:schemeClr val="tx1">
                  <a:alpha val="9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moderate</a:t>
              </a:r>
            </a:p>
          </p:txBody>
        </p: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C3013EEC-7A3E-0248-A5CC-38CE00B5BD0F}"/>
                </a:ext>
              </a:extLst>
            </p:cNvPr>
            <p:cNvCxnSpPr>
              <a:cxnSpLocks/>
              <a:stCxn id="53" idx="0"/>
              <a:endCxn id="57" idx="4"/>
            </p:cNvCxnSpPr>
            <p:nvPr/>
          </p:nvCxnSpPr>
          <p:spPr>
            <a:xfrm flipV="1">
              <a:off x="4881777" y="4248378"/>
              <a:ext cx="1344851" cy="428904"/>
            </a:xfrm>
            <a:prstGeom prst="straightConnector1">
              <a:avLst/>
            </a:prstGeom>
            <a:ln>
              <a:solidFill>
                <a:schemeClr val="tx1">
                  <a:alpha val="99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D90EF7BE-6F9E-6643-B326-11CDC07B8E30}"/>
                </a:ext>
              </a:extLst>
            </p:cNvPr>
            <p:cNvSpPr/>
            <p:nvPr/>
          </p:nvSpPr>
          <p:spPr>
            <a:xfrm>
              <a:off x="5748917" y="4327560"/>
              <a:ext cx="1232710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/>
                <a:t>priceRange</a:t>
              </a:r>
              <a:endParaRPr lang="en-US" dirty="0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C1DD4DE6-D0A9-3544-863D-778F3D9B10FF}"/>
                </a:ext>
              </a:extLst>
            </p:cNvPr>
            <p:cNvSpPr/>
            <p:nvPr/>
          </p:nvSpPr>
          <p:spPr>
            <a:xfrm>
              <a:off x="1665916" y="3776207"/>
              <a:ext cx="6783441" cy="1426250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Down Arrow 60">
              <a:extLst>
                <a:ext uri="{FF2B5EF4-FFF2-40B4-BE49-F238E27FC236}">
                  <a16:creationId xmlns:a16="http://schemas.microsoft.com/office/drawing/2014/main" id="{9687C62E-B1E7-4748-A6D8-782FC1BDA7AD}"/>
                </a:ext>
              </a:extLst>
            </p:cNvPr>
            <p:cNvSpPr/>
            <p:nvPr/>
          </p:nvSpPr>
          <p:spPr>
            <a:xfrm>
              <a:off x="4653396" y="3551007"/>
              <a:ext cx="456760" cy="152400"/>
            </a:xfrm>
            <a:prstGeom prst="downArrow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308434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Gill Sans MT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4517</TotalTime>
  <Words>1188</Words>
  <Application>Microsoft Macintosh PowerPoint</Application>
  <PresentationFormat>On-screen Show (4:3)</PresentationFormat>
  <Paragraphs>399</Paragraphs>
  <Slides>35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1" baseType="lpstr">
      <vt:lpstr>Linux Libertine</vt:lpstr>
      <vt:lpstr>Arial</vt:lpstr>
      <vt:lpstr>Calibri</vt:lpstr>
      <vt:lpstr>Cambria Math</vt:lpstr>
      <vt:lpstr>Gill Sans MT</vt:lpstr>
      <vt:lpstr>Office Theme</vt:lpstr>
      <vt:lpstr>KGPT: Knowledge-Grounded Pre-Training for Data-to-Text Generation</vt:lpstr>
      <vt:lpstr>Background</vt:lpstr>
      <vt:lpstr>Background</vt:lpstr>
      <vt:lpstr>Limitations</vt:lpstr>
      <vt:lpstr>Brainstorm</vt:lpstr>
      <vt:lpstr>Solution</vt:lpstr>
      <vt:lpstr>Universalization</vt:lpstr>
      <vt:lpstr>Universalization</vt:lpstr>
      <vt:lpstr>Universalization</vt:lpstr>
      <vt:lpstr>Universalization</vt:lpstr>
      <vt:lpstr>Universalization</vt:lpstr>
      <vt:lpstr>Graph Encoder</vt:lpstr>
      <vt:lpstr>Graph Encoder</vt:lpstr>
      <vt:lpstr>Graph Encoder</vt:lpstr>
      <vt:lpstr>Graph Encoder</vt:lpstr>
      <vt:lpstr>Transformer Decoder</vt:lpstr>
      <vt:lpstr>Pre-training</vt:lpstr>
      <vt:lpstr>Data Construction</vt:lpstr>
      <vt:lpstr>Data Construction</vt:lpstr>
      <vt:lpstr>Data Construction</vt:lpstr>
      <vt:lpstr>Data Construction</vt:lpstr>
      <vt:lpstr>Data Selection</vt:lpstr>
      <vt:lpstr>Data Construction</vt:lpstr>
      <vt:lpstr>Data Construction</vt:lpstr>
      <vt:lpstr>KGTEXT</vt:lpstr>
      <vt:lpstr>Pretrain-Finetune</vt:lpstr>
      <vt:lpstr>Pretrain-Finetune</vt:lpstr>
      <vt:lpstr>Experimental Results</vt:lpstr>
      <vt:lpstr>Fully-Supervised (WEBNLG)</vt:lpstr>
      <vt:lpstr>Few-shot Results (WebNLG)</vt:lpstr>
      <vt:lpstr>Few-shot Results (E2ENLG)</vt:lpstr>
      <vt:lpstr>Few-shot Results (WikiBio)</vt:lpstr>
      <vt:lpstr>Zero-Shot Results (WebNLG)</vt:lpstr>
      <vt:lpstr>Conclusion</vt:lpstr>
      <vt:lpstr>Takeaway Message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Fact Verification with Semi-Structured Knowledge</dc:title>
  <dc:creator>wenhu chen</dc:creator>
  <cp:lastModifiedBy>wenhu chen</cp:lastModifiedBy>
  <cp:revision>959</cp:revision>
  <dcterms:created xsi:type="dcterms:W3CDTF">2019-10-28T23:04:54Z</dcterms:created>
  <dcterms:modified xsi:type="dcterms:W3CDTF">2020-11-24T05:46:25Z</dcterms:modified>
</cp:coreProperties>
</file>